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3"/>
  </p:notesMasterIdLst>
  <p:sldIdLst>
    <p:sldId id="577" r:id="rId2"/>
    <p:sldId id="704" r:id="rId3"/>
    <p:sldId id="703" r:id="rId4"/>
    <p:sldId id="658" r:id="rId5"/>
    <p:sldId id="656" r:id="rId6"/>
    <p:sldId id="657" r:id="rId7"/>
    <p:sldId id="666" r:id="rId8"/>
    <p:sldId id="662" r:id="rId9"/>
    <p:sldId id="627" r:id="rId10"/>
    <p:sldId id="661" r:id="rId11"/>
    <p:sldId id="665" r:id="rId12"/>
    <p:sldId id="635" r:id="rId13"/>
    <p:sldId id="699" r:id="rId14"/>
    <p:sldId id="700" r:id="rId15"/>
    <p:sldId id="698" r:id="rId16"/>
    <p:sldId id="702" r:id="rId17"/>
    <p:sldId id="701" r:id="rId18"/>
    <p:sldId id="705" r:id="rId19"/>
    <p:sldId id="632" r:id="rId20"/>
    <p:sldId id="647" r:id="rId21"/>
    <p:sldId id="631" r:id="rId22"/>
    <p:sldId id="648" r:id="rId23"/>
    <p:sldId id="649" r:id="rId24"/>
    <p:sldId id="646" r:id="rId25"/>
    <p:sldId id="636" r:id="rId26"/>
    <p:sldId id="637" r:id="rId27"/>
    <p:sldId id="638" r:id="rId28"/>
    <p:sldId id="695" r:id="rId29"/>
    <p:sldId id="696" r:id="rId30"/>
    <p:sldId id="697" r:id="rId31"/>
    <p:sldId id="652" r:id="rId32"/>
    <p:sldId id="654" r:id="rId33"/>
    <p:sldId id="655" r:id="rId34"/>
    <p:sldId id="621" r:id="rId35"/>
    <p:sldId id="664" r:id="rId36"/>
    <p:sldId id="670" r:id="rId37"/>
    <p:sldId id="644" r:id="rId38"/>
    <p:sldId id="706" r:id="rId39"/>
    <p:sldId id="679" r:id="rId40"/>
    <p:sldId id="680" r:id="rId41"/>
    <p:sldId id="681" r:id="rId42"/>
    <p:sldId id="682" r:id="rId43"/>
    <p:sldId id="683" r:id="rId44"/>
    <p:sldId id="684" r:id="rId45"/>
    <p:sldId id="685" r:id="rId46"/>
    <p:sldId id="686" r:id="rId47"/>
    <p:sldId id="687" r:id="rId48"/>
    <p:sldId id="688" r:id="rId49"/>
    <p:sldId id="689" r:id="rId50"/>
    <p:sldId id="690" r:id="rId51"/>
    <p:sldId id="691" r:id="rId52"/>
    <p:sldId id="692" r:id="rId53"/>
    <p:sldId id="693" r:id="rId54"/>
    <p:sldId id="694" r:id="rId55"/>
    <p:sldId id="672" r:id="rId56"/>
    <p:sldId id="673" r:id="rId57"/>
    <p:sldId id="674" r:id="rId58"/>
    <p:sldId id="675" r:id="rId59"/>
    <p:sldId id="676" r:id="rId60"/>
    <p:sldId id="677" r:id="rId61"/>
    <p:sldId id="678" r:id="rId6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470EAA2-FAE6-498D-9D1C-04D441A025DE}">
          <p14:sldIdLst/>
        </p14:section>
        <p14:section name="제목 없는 구역" id="{985981BE-28FF-4B13-86AC-EA8F4AA8909A}">
          <p14:sldIdLst>
            <p14:sldId id="577"/>
            <p14:sldId id="704"/>
            <p14:sldId id="703"/>
            <p14:sldId id="658"/>
            <p14:sldId id="656"/>
            <p14:sldId id="657"/>
            <p14:sldId id="666"/>
            <p14:sldId id="662"/>
            <p14:sldId id="627"/>
            <p14:sldId id="661"/>
            <p14:sldId id="665"/>
            <p14:sldId id="635"/>
            <p14:sldId id="699"/>
            <p14:sldId id="700"/>
            <p14:sldId id="698"/>
            <p14:sldId id="702"/>
            <p14:sldId id="701"/>
            <p14:sldId id="705"/>
            <p14:sldId id="632"/>
            <p14:sldId id="647"/>
            <p14:sldId id="631"/>
            <p14:sldId id="648"/>
            <p14:sldId id="649"/>
            <p14:sldId id="646"/>
            <p14:sldId id="636"/>
            <p14:sldId id="637"/>
            <p14:sldId id="638"/>
            <p14:sldId id="695"/>
            <p14:sldId id="696"/>
            <p14:sldId id="697"/>
            <p14:sldId id="652"/>
            <p14:sldId id="654"/>
            <p14:sldId id="655"/>
            <p14:sldId id="621"/>
            <p14:sldId id="664"/>
            <p14:sldId id="670"/>
            <p14:sldId id="644"/>
            <p14:sldId id="706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72"/>
            <p14:sldId id="673"/>
            <p14:sldId id="674"/>
            <p14:sldId id="675"/>
            <p14:sldId id="676"/>
            <p14:sldId id="677"/>
            <p14:sldId id="6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26">
          <p15:clr>
            <a:srgbClr val="A4A3A4"/>
          </p15:clr>
        </p15:guide>
        <p15:guide id="3" orient="horz" pos="3861">
          <p15:clr>
            <a:srgbClr val="A4A3A4"/>
          </p15:clr>
        </p15:guide>
        <p15:guide id="4" orient="horz" pos="459">
          <p15:clr>
            <a:srgbClr val="A4A3A4"/>
          </p15:clr>
        </p15:guide>
        <p15:guide id="5" pos="2880">
          <p15:clr>
            <a:srgbClr val="A4A3A4"/>
          </p15:clr>
        </p15:guide>
        <p15:guide id="6" pos="272">
          <p15:clr>
            <a:srgbClr val="A4A3A4"/>
          </p15:clr>
        </p15:guide>
        <p15:guide id="7" pos="54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.-Y. KIM" initials="gabrie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A9C5"/>
    <a:srgbClr val="FF00FF"/>
    <a:srgbClr val="126A93"/>
    <a:srgbClr val="33CCCC"/>
    <a:srgbClr val="FF0000"/>
    <a:srgbClr val="0A3E7F"/>
    <a:srgbClr val="2D1E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333" autoAdjust="0"/>
    <p:restoredTop sz="94737" autoAdjust="0"/>
  </p:normalViewPr>
  <p:slideViewPr>
    <p:cSldViewPr snapToObjects="1">
      <p:cViewPr varScale="1">
        <p:scale>
          <a:sx n="89" d="100"/>
          <a:sy n="89" d="100"/>
        </p:scale>
        <p:origin x="346" y="77"/>
      </p:cViewPr>
      <p:guideLst>
        <p:guide orient="horz" pos="2160"/>
        <p:guide orient="horz" pos="1026"/>
        <p:guide orient="horz" pos="3861"/>
        <p:guide orient="horz" pos="459"/>
        <p:guide pos="2880"/>
        <p:guide pos="272"/>
        <p:guide pos="54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1290" y="-102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2946400" cy="496888"/>
          </a:xfrm>
          <a:prstGeom prst="rect">
            <a:avLst/>
          </a:prstGeom>
        </p:spPr>
        <p:txBody>
          <a:bodyPr vert="horz" lIns="91008" tIns="45504" rIns="91008" bIns="4550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94" y="4"/>
            <a:ext cx="2946400" cy="496888"/>
          </a:xfrm>
          <a:prstGeom prst="rect">
            <a:avLst/>
          </a:prstGeom>
        </p:spPr>
        <p:txBody>
          <a:bodyPr vert="horz" lIns="91008" tIns="45504" rIns="91008" bIns="45504" rtlCol="0"/>
          <a:lstStyle>
            <a:lvl1pPr algn="r">
              <a:defRPr sz="1200"/>
            </a:lvl1pPr>
          </a:lstStyle>
          <a:p>
            <a:fld id="{B3A6C6D1-BA44-4786-AF4E-1C16F19848AB}" type="datetimeFigureOut">
              <a:rPr lang="ko-KR" altLang="en-US" smtClean="0"/>
              <a:pPr/>
              <a:t>2018-03-09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8" tIns="45504" rIns="91008" bIns="4550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2" y="4716469"/>
            <a:ext cx="5438776" cy="4467225"/>
          </a:xfrm>
          <a:prstGeom prst="rect">
            <a:avLst/>
          </a:prstGeom>
        </p:spPr>
        <p:txBody>
          <a:bodyPr vert="horz" lIns="91008" tIns="45504" rIns="91008" bIns="4550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9754"/>
            <a:ext cx="2946400" cy="496888"/>
          </a:xfrm>
          <a:prstGeom prst="rect">
            <a:avLst/>
          </a:prstGeom>
        </p:spPr>
        <p:txBody>
          <a:bodyPr vert="horz" lIns="91008" tIns="45504" rIns="91008" bIns="4550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94" y="9429754"/>
            <a:ext cx="2946400" cy="496888"/>
          </a:xfrm>
          <a:prstGeom prst="rect">
            <a:avLst/>
          </a:prstGeom>
        </p:spPr>
        <p:txBody>
          <a:bodyPr vert="horz" lIns="91008" tIns="45504" rIns="91008" bIns="45504" rtlCol="0" anchor="b"/>
          <a:lstStyle>
            <a:lvl1pPr algn="r">
              <a:defRPr sz="1200"/>
            </a:lvl1pPr>
          </a:lstStyle>
          <a:p>
            <a:fld id="{FA138F31-0DA8-4F75-8A06-55BA118B07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5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>
            <a:cxnSpLocks/>
          </p:cNvCxnSpPr>
          <p:nvPr/>
        </p:nvCxnSpPr>
        <p:spPr bwMode="auto">
          <a:xfrm>
            <a:off x="229800" y="6424942"/>
            <a:ext cx="8662680" cy="11681"/>
          </a:xfrm>
          <a:prstGeom prst="line">
            <a:avLst/>
          </a:prstGeom>
          <a:noFill/>
          <a:ln w="28575" cap="flat" cmpd="sng" algn="ctr">
            <a:solidFill>
              <a:srgbClr val="126A93"/>
            </a:solidFill>
            <a:prstDash val="solid"/>
          </a:ln>
          <a:effectLst/>
        </p:spPr>
      </p:cxnSp>
      <p:sp>
        <p:nvSpPr>
          <p:cNvPr id="7" name="직사각형 6"/>
          <p:cNvSpPr/>
          <p:nvPr userDrawn="1"/>
        </p:nvSpPr>
        <p:spPr>
          <a:xfrm>
            <a:off x="-18000" y="72554"/>
            <a:ext cx="9180000" cy="584138"/>
          </a:xfrm>
          <a:prstGeom prst="rect">
            <a:avLst/>
          </a:prstGeom>
          <a:solidFill>
            <a:srgbClr val="126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dt="0"/>
  <p:txStyles>
    <p:titleStyle>
      <a:lvl1pPr algn="l" defTabSz="360000" rtl="0" eaLnBrk="1" latinLnBrk="1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600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3600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3600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3600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3600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660" y="1340768"/>
            <a:ext cx="9144000" cy="1872208"/>
          </a:xfrm>
          <a:prstGeom prst="rect">
            <a:avLst/>
          </a:prstGeom>
          <a:solidFill>
            <a:srgbClr val="126A93"/>
          </a:solidFill>
          <a:ln>
            <a:solidFill>
              <a:srgbClr val="126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rgbClr val="FFFF00"/>
                </a:solidFill>
              </a:rPr>
              <a:t>화합물 빅데이터 </a:t>
            </a:r>
            <a:r>
              <a:rPr lang="ko-KR" altLang="en-US" sz="2800" b="1">
                <a:solidFill>
                  <a:schemeClr val="bg1"/>
                </a:solidFill>
              </a:rPr>
              <a:t>강의 개요</a:t>
            </a:r>
            <a:endParaRPr lang="en-US" altLang="ko-KR" sz="2800" b="1">
              <a:solidFill>
                <a:schemeClr val="bg1"/>
              </a:solidFill>
            </a:endParaRPr>
          </a:p>
          <a:p>
            <a:pPr algn="ctr">
              <a:lnSpc>
                <a:spcPts val="1500"/>
              </a:lnSpc>
            </a:pPr>
            <a:endParaRPr lang="en-US" altLang="ko-KR" sz="28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(</a:t>
            </a:r>
            <a:r>
              <a:rPr lang="ko-KR" altLang="en-US" sz="2000" b="1">
                <a:solidFill>
                  <a:schemeClr val="bg1"/>
                </a:solidFill>
              </a:rPr>
              <a:t>인공지능</a:t>
            </a:r>
            <a:r>
              <a:rPr lang="en-US" altLang="ko-KR" sz="2000" b="1">
                <a:solidFill>
                  <a:schemeClr val="bg1"/>
                </a:solidFill>
              </a:rPr>
              <a:t>, </a:t>
            </a:r>
            <a:r>
              <a:rPr lang="ko-KR" altLang="en-US" sz="2000" b="1">
                <a:solidFill>
                  <a:schemeClr val="bg1"/>
                </a:solidFill>
              </a:rPr>
              <a:t>빅데이터</a:t>
            </a:r>
            <a:r>
              <a:rPr lang="en-US" altLang="ko-KR" sz="2000" b="1">
                <a:solidFill>
                  <a:schemeClr val="bg1"/>
                </a:solidFill>
              </a:rPr>
              <a:t>, </a:t>
            </a:r>
            <a:r>
              <a:rPr lang="ko-KR" altLang="en-US" sz="2000" b="1">
                <a:solidFill>
                  <a:schemeClr val="bg1"/>
                </a:solidFill>
              </a:rPr>
              <a:t>리눅스 기초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C1B93-8269-43A1-884F-BE50ABAF9127}"/>
              </a:ext>
            </a:extLst>
          </p:cNvPr>
          <p:cNvSpPr txBox="1"/>
          <p:nvPr/>
        </p:nvSpPr>
        <p:spPr>
          <a:xfrm>
            <a:off x="3305564" y="4139788"/>
            <a:ext cx="2532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2018</a:t>
            </a:r>
            <a:r>
              <a:rPr lang="ko-KR" altLang="en-US" b="1"/>
              <a:t>년 </a:t>
            </a:r>
            <a:r>
              <a:rPr lang="en-US" altLang="ko-KR" b="1"/>
              <a:t>3</a:t>
            </a:r>
            <a:r>
              <a:rPr lang="ko-KR" altLang="en-US" b="1"/>
              <a:t>월 </a:t>
            </a:r>
            <a:r>
              <a:rPr lang="en-US" altLang="ko-KR" b="1"/>
              <a:t>6</a:t>
            </a:r>
            <a:r>
              <a:rPr lang="ko-KR" altLang="en-US" b="1"/>
              <a:t>일</a:t>
            </a:r>
            <a:endParaRPr lang="en-US" altLang="ko-KR" b="1"/>
          </a:p>
          <a:p>
            <a:pPr algn="ctr"/>
            <a:endParaRPr lang="en-US" altLang="ko-KR" b="1"/>
          </a:p>
          <a:p>
            <a:pPr algn="ctr"/>
            <a:r>
              <a:rPr lang="en-US" altLang="ko-KR" b="1"/>
              <a:t>Prof. Younghoon Kim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1AB3D-BA23-4064-80B4-B52C2D29213F}"/>
              </a:ext>
            </a:extLst>
          </p:cNvPr>
          <p:cNvSpPr txBox="1"/>
          <p:nvPr/>
        </p:nvSpPr>
        <p:spPr>
          <a:xfrm>
            <a:off x="71500" y="11663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</a:t>
            </a:r>
            <a:r>
              <a:rPr lang="ko-KR" altLang="en-US" b="1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53961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43E7DB-26DF-4A7B-A01D-7D938E6D226E}"/>
              </a:ext>
            </a:extLst>
          </p:cNvPr>
          <p:cNvSpPr txBox="1"/>
          <p:nvPr/>
        </p:nvSpPr>
        <p:spPr>
          <a:xfrm>
            <a:off x="130825" y="169972"/>
            <a:ext cx="332014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인공지능</a:t>
            </a:r>
            <a:r>
              <a:rPr lang="en-US" altLang="ko-KR" sz="2000" b="1">
                <a:solidFill>
                  <a:schemeClr val="bg1"/>
                </a:solidFill>
              </a:rPr>
              <a:t>, </a:t>
            </a:r>
            <a:r>
              <a:rPr lang="ko-KR" altLang="en-US" sz="2000" b="1">
                <a:solidFill>
                  <a:schemeClr val="bg1"/>
                </a:solidFill>
              </a:rPr>
              <a:t>기계학습</a:t>
            </a:r>
            <a:r>
              <a:rPr lang="en-US" altLang="ko-KR" sz="2000" b="1">
                <a:solidFill>
                  <a:schemeClr val="bg1"/>
                </a:solidFill>
              </a:rPr>
              <a:t>, </a:t>
            </a:r>
            <a:r>
              <a:rPr lang="ko-KR" altLang="en-US" sz="2000" b="1">
                <a:solidFill>
                  <a:schemeClr val="bg1"/>
                </a:solidFill>
              </a:rPr>
              <a:t>딥러닝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image8.png" descr="Image result for ai ml dl nvidia">
            <a:extLst>
              <a:ext uri="{FF2B5EF4-FFF2-40B4-BE49-F238E27FC236}">
                <a16:creationId xmlns:a16="http://schemas.microsoft.com/office/drawing/2014/main" id="{E8815E0B-1261-43AB-86D0-A78984B5C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668" y="728700"/>
            <a:ext cx="8796665" cy="5564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679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ADBF4-26BB-4A10-A6EC-266E33F41DE8}"/>
              </a:ext>
            </a:extLst>
          </p:cNvPr>
          <p:cNvSpPr txBox="1"/>
          <p:nvPr/>
        </p:nvSpPr>
        <p:spPr>
          <a:xfrm>
            <a:off x="130825" y="169972"/>
            <a:ext cx="373512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Deep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Learning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(Object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Parts)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E584D-0587-4F6F-8600-5142316F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4" y="1448780"/>
            <a:ext cx="8646272" cy="42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3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8056D0A-F90A-41E6-B2FF-30371C36F0CA}"/>
              </a:ext>
            </a:extLst>
          </p:cNvPr>
          <p:cNvGrpSpPr/>
          <p:nvPr/>
        </p:nvGrpSpPr>
        <p:grpSpPr>
          <a:xfrm>
            <a:off x="2272033" y="1196752"/>
            <a:ext cx="5324303" cy="3372637"/>
            <a:chOff x="1909849" y="1520788"/>
            <a:chExt cx="5324303" cy="3372637"/>
          </a:xfrm>
        </p:grpSpPr>
        <p:pic>
          <p:nvPicPr>
            <p:cNvPr id="3" name="Picture 2" descr="deep learning에 대한 이미지 검색결과">
              <a:extLst>
                <a:ext uri="{FF2B5EF4-FFF2-40B4-BE49-F238E27FC236}">
                  <a16:creationId xmlns:a16="http://schemas.microsoft.com/office/drawing/2014/main" id="{8BB25D18-8ACE-42C9-A299-EF99BBA2C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9849" y="1700808"/>
              <a:ext cx="5324303" cy="319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D16F5D-873E-4066-A684-35D946908AD0}"/>
                </a:ext>
              </a:extLst>
            </p:cNvPr>
            <p:cNvSpPr/>
            <p:nvPr/>
          </p:nvSpPr>
          <p:spPr>
            <a:xfrm>
              <a:off x="2447764" y="1520788"/>
              <a:ext cx="370841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3AF7D1-9E2B-41A3-B87E-42832A11C763}"/>
              </a:ext>
            </a:extLst>
          </p:cNvPr>
          <p:cNvSpPr/>
          <p:nvPr/>
        </p:nvSpPr>
        <p:spPr>
          <a:xfrm>
            <a:off x="326767" y="3537012"/>
            <a:ext cx="1583082" cy="43204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질환 단백질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37AAD2-BCEA-4559-B4E3-4215B5CC4248}"/>
              </a:ext>
            </a:extLst>
          </p:cNvPr>
          <p:cNvSpPr/>
          <p:nvPr/>
        </p:nvSpPr>
        <p:spPr>
          <a:xfrm>
            <a:off x="326767" y="4149080"/>
            <a:ext cx="1583082" cy="43204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약물구조 활성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DC1B9A-5EFC-4B2E-AA59-F0F7E2F67754}"/>
              </a:ext>
            </a:extLst>
          </p:cNvPr>
          <p:cNvSpPr/>
          <p:nvPr/>
        </p:nvSpPr>
        <p:spPr>
          <a:xfrm>
            <a:off x="326767" y="4761148"/>
            <a:ext cx="1583082" cy="43204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약물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ADME/T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D0ED81F-9AA1-4075-9756-6EFF584127D5}"/>
              </a:ext>
            </a:extLst>
          </p:cNvPr>
          <p:cNvSpPr/>
          <p:nvPr/>
        </p:nvSpPr>
        <p:spPr>
          <a:xfrm>
            <a:off x="326767" y="5373216"/>
            <a:ext cx="1583082" cy="43204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Genome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52AF7B-E5F1-44CA-A926-78770C0C9248}"/>
              </a:ext>
            </a:extLst>
          </p:cNvPr>
          <p:cNvSpPr/>
          <p:nvPr/>
        </p:nvSpPr>
        <p:spPr>
          <a:xfrm>
            <a:off x="326767" y="1160748"/>
            <a:ext cx="1583082" cy="43204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accent5">
                    <a:lumMod val="75000"/>
                  </a:schemeClr>
                </a:solidFill>
              </a:rPr>
              <a:t>바둑 </a:t>
            </a:r>
            <a:r>
              <a:rPr lang="ko-KR" altLang="en-US" sz="1600" b="1" dirty="0" err="1">
                <a:solidFill>
                  <a:schemeClr val="accent5">
                    <a:lumMod val="75000"/>
                  </a:schemeClr>
                </a:solidFill>
              </a:rPr>
              <a:t>기보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41580E-8509-4D4E-AAF8-BD84876A8FCA}"/>
              </a:ext>
            </a:extLst>
          </p:cNvPr>
          <p:cNvSpPr/>
          <p:nvPr/>
        </p:nvSpPr>
        <p:spPr>
          <a:xfrm>
            <a:off x="326767" y="1755387"/>
            <a:ext cx="1583082" cy="43204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차원 이미지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E82CAA-2CE8-494A-A39C-67BB19B15DE7}"/>
              </a:ext>
            </a:extLst>
          </p:cNvPr>
          <p:cNvSpPr/>
          <p:nvPr/>
        </p:nvSpPr>
        <p:spPr>
          <a:xfrm>
            <a:off x="2411760" y="5049180"/>
            <a:ext cx="122413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감각기관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ABBC69-17ED-44B9-9DAC-9A868060CD0F}"/>
              </a:ext>
            </a:extLst>
          </p:cNvPr>
          <p:cNvCxnSpPr/>
          <p:nvPr/>
        </p:nvCxnSpPr>
        <p:spPr>
          <a:xfrm flipV="1">
            <a:off x="2627784" y="4473116"/>
            <a:ext cx="0" cy="540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4FC401-0096-4AD7-80F5-7BC2CD09CB68}"/>
              </a:ext>
            </a:extLst>
          </p:cNvPr>
          <p:cNvSpPr/>
          <p:nvPr/>
        </p:nvSpPr>
        <p:spPr>
          <a:xfrm>
            <a:off x="4644008" y="5049180"/>
            <a:ext cx="140415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뇌 신경세포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8672CF-3A78-4EC1-9D96-33C6E573676E}"/>
              </a:ext>
            </a:extLst>
          </p:cNvPr>
          <p:cNvCxnSpPr>
            <a:cxnSpLocks/>
          </p:cNvCxnSpPr>
          <p:nvPr/>
        </p:nvCxnSpPr>
        <p:spPr>
          <a:xfrm flipV="1">
            <a:off x="4860032" y="4653136"/>
            <a:ext cx="0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87CD10B-32ED-4012-82F4-267AE1CE88C5}"/>
              </a:ext>
            </a:extLst>
          </p:cNvPr>
          <p:cNvSpPr/>
          <p:nvPr/>
        </p:nvSpPr>
        <p:spPr>
          <a:xfrm>
            <a:off x="7776864" y="2672916"/>
            <a:ext cx="1259632" cy="43204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판단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정의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863F82A-4C89-4E95-9BF9-8AE5A0E53499}"/>
              </a:ext>
            </a:extLst>
          </p:cNvPr>
          <p:cNvSpPr/>
          <p:nvPr/>
        </p:nvSpPr>
        <p:spPr>
          <a:xfrm>
            <a:off x="326767" y="2348880"/>
            <a:ext cx="1583082" cy="43204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accent5">
                    <a:lumMod val="75000"/>
                  </a:schemeClr>
                </a:solidFill>
              </a:rPr>
              <a:t>증시 정보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AD543C5-3A83-4C3C-AA6E-CD0FE3157AD2}"/>
              </a:ext>
            </a:extLst>
          </p:cNvPr>
          <p:cNvSpPr/>
          <p:nvPr/>
        </p:nvSpPr>
        <p:spPr>
          <a:xfrm>
            <a:off x="7776864" y="3320988"/>
            <a:ext cx="1259632" cy="30603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Structure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0CECB7E-44A9-4F22-A49A-E81DE7D755C9}"/>
              </a:ext>
            </a:extLst>
          </p:cNvPr>
          <p:cNvSpPr/>
          <p:nvPr/>
        </p:nvSpPr>
        <p:spPr>
          <a:xfrm>
            <a:off x="7776864" y="3933056"/>
            <a:ext cx="1259632" cy="30603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Function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220F19B-33DE-481C-B0F9-CEB1FE825BF2}"/>
              </a:ext>
            </a:extLst>
          </p:cNvPr>
          <p:cNvSpPr/>
          <p:nvPr/>
        </p:nvSpPr>
        <p:spPr>
          <a:xfrm>
            <a:off x="7776864" y="4527122"/>
            <a:ext cx="1259632" cy="30603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Property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629BC7-FEC3-4728-8FF2-152F45836EBC}"/>
              </a:ext>
            </a:extLst>
          </p:cNvPr>
          <p:cNvSpPr txBox="1"/>
          <p:nvPr/>
        </p:nvSpPr>
        <p:spPr>
          <a:xfrm>
            <a:off x="130825" y="169972"/>
            <a:ext cx="20697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산업에서의 응용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20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upload.wikimedia.org/wikipedia/commons/thumb/8/87/Linux_supercomputing_cluster.jpg/1024px-Linux_supercomputing_cluster.jpg">
            <a:extLst>
              <a:ext uri="{FF2B5EF4-FFF2-40B4-BE49-F238E27FC236}">
                <a16:creationId xmlns:a16="http://schemas.microsoft.com/office/drawing/2014/main" id="{8AACF371-7126-497C-8851-43C6034A0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700808"/>
            <a:ext cx="5868144" cy="440110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icture of Pelican Linux Cluster.">
            <a:extLst>
              <a:ext uri="{FF2B5EF4-FFF2-40B4-BE49-F238E27FC236}">
                <a16:creationId xmlns:a16="http://schemas.microsoft.com/office/drawing/2014/main" id="{6E5FEF33-2299-42C3-99C2-9A94F183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2902455" cy="22092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6E09A3-5090-4D70-8F23-35DF0C6D6C0A}"/>
              </a:ext>
            </a:extLst>
          </p:cNvPr>
          <p:cNvSpPr txBox="1"/>
          <p:nvPr/>
        </p:nvSpPr>
        <p:spPr>
          <a:xfrm>
            <a:off x="130825" y="169972"/>
            <a:ext cx="20697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리눅스 클러스터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01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F67D77-93DC-4EDA-BA12-7D2C8606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4" y="1521027"/>
            <a:ext cx="7747293" cy="43922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1DAE2-B558-4993-8695-085363F005C6}"/>
              </a:ext>
            </a:extLst>
          </p:cNvPr>
          <p:cNvSpPr txBox="1"/>
          <p:nvPr/>
        </p:nvSpPr>
        <p:spPr>
          <a:xfrm>
            <a:off x="130825" y="169972"/>
            <a:ext cx="312194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https://www.top500.org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B95CA-A30F-4479-82F4-63BDCA0C213E}"/>
              </a:ext>
            </a:extLst>
          </p:cNvPr>
          <p:cNvSpPr txBox="1"/>
          <p:nvPr/>
        </p:nvSpPr>
        <p:spPr>
          <a:xfrm>
            <a:off x="2935174" y="894202"/>
            <a:ext cx="327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전세계 슈퍼컴퓨터의 순위를 발표</a:t>
            </a:r>
          </a:p>
        </p:txBody>
      </p:sp>
    </p:spTree>
    <p:extLst>
      <p:ext uri="{BB962C8B-B14F-4D97-AF65-F5344CB8AC3E}">
        <p14:creationId xmlns:p14="http://schemas.microsoft.com/office/powerpoint/2010/main" val="202285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598D6C-C22C-4C73-A28D-699681609047}"/>
              </a:ext>
            </a:extLst>
          </p:cNvPr>
          <p:cNvSpPr txBox="1"/>
          <p:nvPr/>
        </p:nvSpPr>
        <p:spPr>
          <a:xfrm>
            <a:off x="130825" y="169972"/>
            <a:ext cx="20697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리눅스 클러스터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172" name="Picture 4" descr="https://bigthinkingapplied.com/content/images/2015/03/Google-IDI_018-1.jpg">
            <a:extLst>
              <a:ext uri="{FF2B5EF4-FFF2-40B4-BE49-F238E27FC236}">
                <a16:creationId xmlns:a16="http://schemas.microsoft.com/office/drawing/2014/main" id="{34F38F4D-CC04-48D5-BB04-A31CC3D33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0" y="800708"/>
            <a:ext cx="8172400" cy="544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88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36ACCF-52B6-4361-AD74-96905E65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2" y="1258492"/>
            <a:ext cx="8315617" cy="4078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5C3034-5F14-4307-851F-788B1D511094}"/>
              </a:ext>
            </a:extLst>
          </p:cNvPr>
          <p:cNvSpPr txBox="1"/>
          <p:nvPr/>
        </p:nvSpPr>
        <p:spPr>
          <a:xfrm>
            <a:off x="130825" y="169973"/>
            <a:ext cx="6025351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Arial" panose="020B0604020202020204" pitchFamily="34" charset="0"/>
              </a:rPr>
              <a:t>Overview of the Sunway TaihuLight System</a:t>
            </a:r>
          </a:p>
        </p:txBody>
      </p:sp>
    </p:spTree>
    <p:extLst>
      <p:ext uri="{BB962C8B-B14F-4D97-AF65-F5344CB8AC3E}">
        <p14:creationId xmlns:p14="http://schemas.microsoft.com/office/powerpoint/2010/main" val="243306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9365B7-B6D4-4813-97BD-FB8900A033A4}"/>
              </a:ext>
            </a:extLst>
          </p:cNvPr>
          <p:cNvSpPr txBox="1"/>
          <p:nvPr/>
        </p:nvSpPr>
        <p:spPr>
          <a:xfrm>
            <a:off x="130825" y="169972"/>
            <a:ext cx="402956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Global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No.1 : </a:t>
            </a:r>
            <a:r>
              <a:rPr lang="en-US" altLang="ko-KR" b="1">
                <a:solidFill>
                  <a:srgbClr val="FFFF00"/>
                </a:solidFill>
              </a:rPr>
              <a:t>Sunway TaihuLight</a:t>
            </a:r>
            <a:r>
              <a:rPr lang="en-US" altLang="ko-KR">
                <a:highlight>
                  <a:srgbClr val="FFFF00"/>
                </a:highlight>
              </a:rPr>
              <a:t>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215A5C-3BC9-4439-A44B-6F5D7594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40820"/>
            <a:ext cx="7841813" cy="4576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4947B-21EF-484A-8BCB-182C9ABE4CFF}"/>
              </a:ext>
            </a:extLst>
          </p:cNvPr>
          <p:cNvSpPr txBox="1"/>
          <p:nvPr/>
        </p:nvSpPr>
        <p:spPr>
          <a:xfrm>
            <a:off x="5618241" y="3192088"/>
            <a:ext cx="2698175" cy="543739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rgbClr val="FFFF00"/>
                </a:solidFill>
              </a:rPr>
              <a:t>93 Pflops (10</a:t>
            </a:r>
            <a:r>
              <a:rPr lang="en-US" altLang="ko-KR" sz="1100" b="1" baseline="30000">
                <a:solidFill>
                  <a:srgbClr val="FFFF00"/>
                </a:solidFill>
              </a:rPr>
              <a:t>15</a:t>
            </a:r>
            <a:r>
              <a:rPr lang="en-US" altLang="ko-KR" sz="1100" b="1">
                <a:solidFill>
                  <a:srgbClr val="FFFF00"/>
                </a:solidFill>
              </a:rPr>
              <a:t>) ,(</a:t>
            </a:r>
            <a:r>
              <a:rPr lang="ko-KR" altLang="en-US" sz="1100" b="1">
                <a:solidFill>
                  <a:srgbClr val="FFFF00"/>
                </a:solidFill>
              </a:rPr>
              <a:t>가정용</a:t>
            </a:r>
            <a:r>
              <a:rPr lang="en-US" altLang="ko-KR" sz="1100" b="1">
                <a:solidFill>
                  <a:srgbClr val="FFFF00"/>
                </a:solidFill>
              </a:rPr>
              <a:t>: Gflopx(10</a:t>
            </a:r>
            <a:r>
              <a:rPr lang="en-US" altLang="ko-KR" sz="1100" b="1" baseline="30000">
                <a:solidFill>
                  <a:srgbClr val="FFFF00"/>
                </a:solidFill>
              </a:rPr>
              <a:t>6</a:t>
            </a:r>
            <a:r>
              <a:rPr lang="en-US" altLang="ko-KR" sz="1100" b="1">
                <a:solidFill>
                  <a:srgbClr val="FFFF00"/>
                </a:solidFill>
              </a:rPr>
              <a:t>))</a:t>
            </a:r>
          </a:p>
          <a:p>
            <a:endParaRPr lang="en-US" altLang="ko-KR" sz="1100" b="1" baseline="30000">
              <a:solidFill>
                <a:srgbClr val="FFFF00"/>
              </a:solidFill>
            </a:endParaRPr>
          </a:p>
          <a:p>
            <a:r>
              <a:rPr lang="ko-KR" altLang="en-US" sz="1100" b="1">
                <a:solidFill>
                  <a:srgbClr val="FFFF00"/>
                </a:solidFill>
              </a:rPr>
              <a:t>한국</a:t>
            </a:r>
            <a:r>
              <a:rPr lang="en-US" altLang="ko-KR" sz="1100" b="1">
                <a:solidFill>
                  <a:srgbClr val="FFFF00"/>
                </a:solidFill>
              </a:rPr>
              <a:t>: </a:t>
            </a:r>
            <a:r>
              <a:rPr lang="ko-KR" altLang="en-US" sz="1100" b="1">
                <a:solidFill>
                  <a:srgbClr val="FFFF00"/>
                </a:solidFill>
              </a:rPr>
              <a:t>슈퍼컴 </a:t>
            </a:r>
            <a:r>
              <a:rPr lang="en-US" altLang="ko-KR" sz="1100" b="1">
                <a:solidFill>
                  <a:srgbClr val="FFFF00"/>
                </a:solidFill>
              </a:rPr>
              <a:t>5</a:t>
            </a:r>
            <a:r>
              <a:rPr lang="ko-KR" altLang="en-US" sz="1100" b="1">
                <a:solidFill>
                  <a:srgbClr val="FFFF00"/>
                </a:solidFill>
              </a:rPr>
              <a:t>호기 </a:t>
            </a:r>
            <a:r>
              <a:rPr lang="en-US" altLang="ko-KR" sz="1100" b="1">
                <a:solidFill>
                  <a:srgbClr val="FFFF00"/>
                </a:solidFill>
              </a:rPr>
              <a:t>: 26 Pflops</a:t>
            </a:r>
            <a:endParaRPr lang="ko-KR" altLang="en-US" sz="11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7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103AF9-9CA5-4C0A-B05B-907A760ADBD4}"/>
              </a:ext>
            </a:extLst>
          </p:cNvPr>
          <p:cNvSpPr/>
          <p:nvPr/>
        </p:nvSpPr>
        <p:spPr>
          <a:xfrm>
            <a:off x="11660" y="1772816"/>
            <a:ext cx="9144000" cy="1440160"/>
          </a:xfrm>
          <a:prstGeom prst="rect">
            <a:avLst/>
          </a:prstGeom>
          <a:solidFill>
            <a:srgbClr val="126A93"/>
          </a:solidFill>
          <a:ln>
            <a:solidFill>
              <a:srgbClr val="126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rgbClr val="FFFF00"/>
                </a:solidFill>
              </a:rPr>
              <a:t>신약개발을 위한 화합물 빅데이터 처리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752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28F2A54-3D31-4E3D-8F2E-5603C79ED8D1}"/>
              </a:ext>
            </a:extLst>
          </p:cNvPr>
          <p:cNvSpPr txBox="1"/>
          <p:nvPr/>
        </p:nvSpPr>
        <p:spPr>
          <a:xfrm>
            <a:off x="130825" y="169972"/>
            <a:ext cx="20697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제약산업의 </a:t>
            </a:r>
            <a:r>
              <a:rPr lang="ko-KR" altLang="en-US" sz="2000" b="1" dirty="0">
                <a:solidFill>
                  <a:schemeClr val="bg1"/>
                </a:solidFill>
              </a:rPr>
              <a:t>성격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F53856E-7A18-4773-96FB-B1A2B939BB55}"/>
              </a:ext>
            </a:extLst>
          </p:cNvPr>
          <p:cNvSpPr/>
          <p:nvPr/>
        </p:nvSpPr>
        <p:spPr>
          <a:xfrm>
            <a:off x="467544" y="1196752"/>
            <a:ext cx="8208912" cy="140055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 typeface="Wingdings" pitchFamily="2" charset="2"/>
              <a:buChar char="§"/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 신약개발은 시장 선점과 독점 판매권 부여로 제품판매 기간 연장이 가장 중요함</a:t>
            </a:r>
            <a:endParaRPr lang="en-US" altLang="ko-KR" sz="1600" b="1">
              <a:solidFill>
                <a:schemeClr val="tx1"/>
              </a:solidFill>
            </a:endParaRPr>
          </a:p>
          <a:p>
            <a:pPr latinLnBrk="0">
              <a:buFont typeface="Wingdings" pitchFamily="2" charset="2"/>
              <a:buChar char="§"/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ko-KR" altLang="en-US" sz="1600" b="1">
                <a:solidFill>
                  <a:schemeClr val="tx1"/>
                </a:solidFill>
              </a:rPr>
              <a:t>제약 산업은 국민의 건강관리 및 질병의 예방</a:t>
            </a:r>
            <a:r>
              <a:rPr lang="en-US" altLang="ko-KR" sz="1600" b="1">
                <a:solidFill>
                  <a:schemeClr val="tx1"/>
                </a:solidFill>
              </a:rPr>
              <a:t>, </a:t>
            </a:r>
            <a:r>
              <a:rPr lang="ko-KR" altLang="en-US" sz="1600" b="1">
                <a:solidFill>
                  <a:schemeClr val="tx1"/>
                </a:solidFill>
              </a:rPr>
              <a:t>치료</a:t>
            </a:r>
            <a:r>
              <a:rPr lang="en-US" altLang="ko-KR" sz="1600" b="1">
                <a:solidFill>
                  <a:schemeClr val="tx1"/>
                </a:solidFill>
              </a:rPr>
              <a:t>, </a:t>
            </a:r>
            <a:r>
              <a:rPr lang="ko-KR" altLang="en-US" sz="1600" b="1">
                <a:solidFill>
                  <a:schemeClr val="tx1"/>
                </a:solidFill>
              </a:rPr>
              <a:t>처치</a:t>
            </a:r>
            <a:r>
              <a:rPr lang="en-US" altLang="ko-KR" sz="1600" b="1">
                <a:solidFill>
                  <a:schemeClr val="tx1"/>
                </a:solidFill>
              </a:rPr>
              <a:t>, </a:t>
            </a:r>
            <a:r>
              <a:rPr lang="ko-KR" altLang="en-US" sz="1600" b="1">
                <a:solidFill>
                  <a:schemeClr val="tx1"/>
                </a:solidFill>
              </a:rPr>
              <a:t>진단을 위한 약품을 개발</a:t>
            </a:r>
            <a:r>
              <a:rPr lang="en-US" altLang="ko-KR" sz="1600" b="1">
                <a:solidFill>
                  <a:schemeClr val="tx1"/>
                </a:solidFill>
              </a:rPr>
              <a:t>, </a:t>
            </a:r>
          </a:p>
          <a:p>
            <a:pPr latinLnBrk="0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chemeClr val="tx1"/>
                </a:solidFill>
              </a:rPr>
              <a:t>  </a:t>
            </a:r>
            <a:r>
              <a:rPr lang="ko-KR" altLang="en-US" sz="1600" b="1">
                <a:solidFill>
                  <a:schemeClr val="tx1"/>
                </a:solidFill>
              </a:rPr>
              <a:t>제조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ko-KR" altLang="en-US" sz="1600" b="1">
                <a:solidFill>
                  <a:schemeClr val="tx1"/>
                </a:solidFill>
              </a:rPr>
              <a:t>판매하는 산업으로</a:t>
            </a:r>
            <a:r>
              <a:rPr lang="en-US" altLang="ko-KR" sz="1600" b="1">
                <a:solidFill>
                  <a:schemeClr val="tx1"/>
                </a:solidFill>
              </a:rPr>
              <a:t>, </a:t>
            </a:r>
            <a:r>
              <a:rPr lang="ko-KR" altLang="en-US" sz="1600" b="1">
                <a:solidFill>
                  <a:schemeClr val="tx1"/>
                </a:solidFill>
              </a:rPr>
              <a:t>빠르게 진행되고 있는 고령화와 복지사회로의 전환으로 </a:t>
            </a:r>
            <a:endParaRPr lang="en-US" altLang="ko-KR" sz="1600" b="1">
              <a:solidFill>
                <a:schemeClr val="tx1"/>
              </a:solidFill>
            </a:endParaRPr>
          </a:p>
          <a:p>
            <a:pPr latinLnBrk="0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chemeClr val="tx1"/>
                </a:solidFill>
              </a:rPr>
              <a:t>  </a:t>
            </a:r>
            <a:r>
              <a:rPr lang="ko-KR" altLang="en-US" sz="1600" b="1">
                <a:solidFill>
                  <a:schemeClr val="tx1"/>
                </a:solidFill>
              </a:rPr>
              <a:t>의약품의 수요는 지속적으로 증가할 전망이며 그에 따라 제약산업은 차세대 </a:t>
            </a:r>
            <a:endParaRPr lang="en-US" altLang="ko-KR" sz="1600" b="1">
              <a:solidFill>
                <a:schemeClr val="tx1"/>
              </a:solidFill>
            </a:endParaRPr>
          </a:p>
          <a:p>
            <a:pPr latinLnBrk="0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chemeClr val="tx1"/>
                </a:solidFill>
              </a:rPr>
              <a:t>  </a:t>
            </a:r>
            <a:r>
              <a:rPr lang="ko-KR" altLang="en-US" sz="1600" b="1">
                <a:solidFill>
                  <a:schemeClr val="tx1"/>
                </a:solidFill>
              </a:rPr>
              <a:t>전략산업으로 부각됨</a:t>
            </a:r>
            <a:endParaRPr lang="ko-KR" altLang="en-US" sz="1500" b="1">
              <a:solidFill>
                <a:schemeClr val="tx1"/>
              </a:solidFill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A9629501-4A9D-448B-A756-70C06C300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872716"/>
            <a:ext cx="1872208" cy="3600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제약시장의 성격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90CE4C-D8F6-4A9D-B208-455B9151AF01}"/>
              </a:ext>
            </a:extLst>
          </p:cNvPr>
          <p:cNvSpPr/>
          <p:nvPr/>
        </p:nvSpPr>
        <p:spPr>
          <a:xfrm>
            <a:off x="554688" y="3190617"/>
            <a:ext cx="3909299" cy="7848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 2015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년 국내 의약품 생산액 </a:t>
            </a: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: 19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조 </a:t>
            </a:r>
            <a:r>
              <a:rPr lang="en-US" altLang="ko-KR" sz="1500" b="1" kern="0"/>
              <a:t>4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천억</a:t>
            </a:r>
            <a:endParaRPr kumimoji="0" lang="en-US" altLang="ko-KR" sz="15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 2003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년</a:t>
            </a: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~2015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년 연평균 </a:t>
            </a:r>
            <a:r>
              <a:rPr kumimoji="0" lang="ko-KR" altLang="en-US" sz="15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</a:rPr>
              <a:t>성장율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: 12.6%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ko-KR" altLang="en-US" sz="15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</a:rPr>
              <a:t>저분자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 합성 의약품의 비중 </a:t>
            </a: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: 75%</a:t>
            </a: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1EEA48C5-9A8C-4D3F-B34A-CDF41A5DB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2748948"/>
            <a:ext cx="1872208" cy="3600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제약산업 현황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0DDA1C-6A8D-49F5-9215-C38081825454}"/>
              </a:ext>
            </a:extLst>
          </p:cNvPr>
          <p:cNvSpPr/>
          <p:nvPr/>
        </p:nvSpPr>
        <p:spPr>
          <a:xfrm>
            <a:off x="4572000" y="3180996"/>
            <a:ext cx="4212469" cy="7848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 2016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년 세계 제약시장 </a:t>
            </a: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: 1,400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조원</a:t>
            </a:r>
            <a:endParaRPr kumimoji="0" lang="en-US" altLang="ko-KR" sz="15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고령화사회 질환</a:t>
            </a:r>
            <a:r>
              <a:rPr kumimoji="0" lang="en-US" altLang="ko-KR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, </a:t>
            </a:r>
            <a:r>
              <a:rPr kumimoji="0" lang="ko-KR" altLang="en-US" sz="15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</a:rPr>
              <a:t>희귀질환등으로</a:t>
            </a:r>
            <a:r>
              <a:rPr kumimoji="0" lang="ko-KR" altLang="en-US" sz="15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lang="ko-KR" altLang="en-US" sz="1500" b="1" kern="0"/>
              <a:t>관심 집중</a:t>
            </a:r>
            <a:endParaRPr lang="en-US" altLang="ko-KR" sz="1500" b="1" kern="0"/>
          </a:p>
          <a:p>
            <a:pPr latinLnBrk="0">
              <a:buFont typeface="Wingdings" pitchFamily="2" charset="2"/>
              <a:buChar char="§"/>
              <a:defRPr/>
            </a:pPr>
            <a:r>
              <a:rPr lang="en-US" altLang="ko-KR" sz="1500" b="1" kern="0"/>
              <a:t> </a:t>
            </a:r>
            <a:r>
              <a:rPr lang="ko-KR" altLang="en-US" sz="1500" b="1" kern="0"/>
              <a:t>의약품 제조업체 수</a:t>
            </a:r>
            <a:r>
              <a:rPr lang="en-US" altLang="ko-KR" sz="1500" b="1" kern="0"/>
              <a:t>: 894 (</a:t>
            </a:r>
            <a:r>
              <a:rPr lang="ko-KR" altLang="en-US" sz="1500" b="1" kern="0"/>
              <a:t>완제 </a:t>
            </a:r>
            <a:r>
              <a:rPr lang="en-US" altLang="ko-KR" sz="1500" b="1" kern="0"/>
              <a:t>285</a:t>
            </a:r>
            <a:r>
              <a:rPr lang="ko-KR" altLang="en-US" sz="1500" b="1" kern="0"/>
              <a:t>곳</a:t>
            </a:r>
            <a:r>
              <a:rPr lang="en-US" altLang="ko-KR" sz="1500" b="1" kern="0"/>
              <a:t>)</a:t>
            </a:r>
          </a:p>
        </p:txBody>
      </p:sp>
      <p:sp>
        <p:nvSpPr>
          <p:cNvPr id="31" name="오각형 1">
            <a:extLst>
              <a:ext uri="{FF2B5EF4-FFF2-40B4-BE49-F238E27FC236}">
                <a16:creationId xmlns:a16="http://schemas.microsoft.com/office/drawing/2014/main" id="{84214C0B-9A71-4895-A2B5-593D15EE5229}"/>
              </a:ext>
            </a:extLst>
          </p:cNvPr>
          <p:cNvSpPr/>
          <p:nvPr/>
        </p:nvSpPr>
        <p:spPr>
          <a:xfrm>
            <a:off x="3087824" y="4812624"/>
            <a:ext cx="936104" cy="360040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비임상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8B3A85-142F-455F-A345-23065EF1D617}"/>
              </a:ext>
            </a:extLst>
          </p:cNvPr>
          <p:cNvSpPr txBox="1"/>
          <p:nvPr/>
        </p:nvSpPr>
        <p:spPr>
          <a:xfrm>
            <a:off x="3839713" y="5732385"/>
            <a:ext cx="2751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정규화된 프로토콜로 기간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비용 고정</a:t>
            </a:r>
          </a:p>
        </p:txBody>
      </p:sp>
      <p:sp>
        <p:nvSpPr>
          <p:cNvPr id="33" name="오각형 3">
            <a:extLst>
              <a:ext uri="{FF2B5EF4-FFF2-40B4-BE49-F238E27FC236}">
                <a16:creationId xmlns:a16="http://schemas.microsoft.com/office/drawing/2014/main" id="{F857F6B3-5B97-409F-9A90-517C97B065CF}"/>
              </a:ext>
            </a:extLst>
          </p:cNvPr>
          <p:cNvSpPr/>
          <p:nvPr/>
        </p:nvSpPr>
        <p:spPr>
          <a:xfrm>
            <a:off x="6566428" y="4795040"/>
            <a:ext cx="936104" cy="360040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임상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</a:t>
            </a:r>
          </a:p>
        </p:txBody>
      </p:sp>
      <p:sp>
        <p:nvSpPr>
          <p:cNvPr id="34" name="오각형 4">
            <a:extLst>
              <a:ext uri="{FF2B5EF4-FFF2-40B4-BE49-F238E27FC236}">
                <a16:creationId xmlns:a16="http://schemas.microsoft.com/office/drawing/2014/main" id="{F26CB18D-B4E8-44B3-B86E-9C9C720C7708}"/>
              </a:ext>
            </a:extLst>
          </p:cNvPr>
          <p:cNvSpPr/>
          <p:nvPr/>
        </p:nvSpPr>
        <p:spPr>
          <a:xfrm>
            <a:off x="5414300" y="4795040"/>
            <a:ext cx="936104" cy="360040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임상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</a:t>
            </a:r>
          </a:p>
        </p:txBody>
      </p:sp>
      <p:sp>
        <p:nvSpPr>
          <p:cNvPr id="35" name="오각형 5">
            <a:extLst>
              <a:ext uri="{FF2B5EF4-FFF2-40B4-BE49-F238E27FC236}">
                <a16:creationId xmlns:a16="http://schemas.microsoft.com/office/drawing/2014/main" id="{B3704EA7-40A6-477F-BEAB-1FC22824DD33}"/>
              </a:ext>
            </a:extLst>
          </p:cNvPr>
          <p:cNvSpPr/>
          <p:nvPr/>
        </p:nvSpPr>
        <p:spPr>
          <a:xfrm>
            <a:off x="4262172" y="4812624"/>
            <a:ext cx="936104" cy="360040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임상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</a:t>
            </a:r>
          </a:p>
        </p:txBody>
      </p:sp>
      <p:sp>
        <p:nvSpPr>
          <p:cNvPr id="36" name="오각형 6">
            <a:extLst>
              <a:ext uri="{FF2B5EF4-FFF2-40B4-BE49-F238E27FC236}">
                <a16:creationId xmlns:a16="http://schemas.microsoft.com/office/drawing/2014/main" id="{5E8C8E34-FB65-4207-BBE3-F18D6DC78FB2}"/>
              </a:ext>
            </a:extLst>
          </p:cNvPr>
          <p:cNvSpPr/>
          <p:nvPr/>
        </p:nvSpPr>
        <p:spPr>
          <a:xfrm>
            <a:off x="1885908" y="4795040"/>
            <a:ext cx="1008112" cy="360040"/>
          </a:xfrm>
          <a:prstGeom prst="homePlate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약물최적화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320B7F-AE07-4D74-BBCD-E076D79E33EB}"/>
              </a:ext>
            </a:extLst>
          </p:cNvPr>
          <p:cNvSpPr/>
          <p:nvPr/>
        </p:nvSpPr>
        <p:spPr>
          <a:xfrm>
            <a:off x="7816924" y="4486048"/>
            <a:ext cx="885056" cy="885056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시판</a:t>
            </a:r>
          </a:p>
        </p:txBody>
      </p:sp>
      <p:sp>
        <p:nvSpPr>
          <p:cNvPr id="38" name="오각형 8">
            <a:extLst>
              <a:ext uri="{FF2B5EF4-FFF2-40B4-BE49-F238E27FC236}">
                <a16:creationId xmlns:a16="http://schemas.microsoft.com/office/drawing/2014/main" id="{3ED45C27-C9AB-42DB-BE04-992BF17766B7}"/>
              </a:ext>
            </a:extLst>
          </p:cNvPr>
          <p:cNvSpPr/>
          <p:nvPr/>
        </p:nvSpPr>
        <p:spPr>
          <a:xfrm>
            <a:off x="607348" y="4795040"/>
            <a:ext cx="1080120" cy="360040"/>
          </a:xfrm>
          <a:prstGeom prst="homePlate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 kern="0">
                <a:latin typeface="맑은 고딕"/>
                <a:ea typeface="맑은 고딕" panose="020B0503020000020004" pitchFamily="50" charset="-127"/>
              </a:rPr>
              <a:t>후보물질확보</a:t>
            </a:r>
            <a:endParaRPr kumimoji="0" lang="ko-KR" altLang="en-US" sz="105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7A9EAB-CA5F-4A8D-BCC8-FDA6813A059E}"/>
              </a:ext>
            </a:extLst>
          </p:cNvPr>
          <p:cNvCxnSpPr/>
          <p:nvPr/>
        </p:nvCxnSpPr>
        <p:spPr>
          <a:xfrm>
            <a:off x="3074876" y="5523912"/>
            <a:ext cx="4438120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D96D915-6CCA-403D-915F-66FFC5D3A373}"/>
              </a:ext>
            </a:extLst>
          </p:cNvPr>
          <p:cNvCxnSpPr/>
          <p:nvPr/>
        </p:nvCxnSpPr>
        <p:spPr>
          <a:xfrm>
            <a:off x="626604" y="5523912"/>
            <a:ext cx="2304256" cy="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3462A1F1-D276-4F18-9215-35E3C28B321A}"/>
              </a:ext>
            </a:extLst>
          </p:cNvPr>
          <p:cNvSpPr/>
          <p:nvPr/>
        </p:nvSpPr>
        <p:spPr>
          <a:xfrm>
            <a:off x="4875076" y="5371104"/>
            <a:ext cx="64807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년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DDE0AF0-76CD-4AE1-A8A4-61CEDCC99EC7}"/>
              </a:ext>
            </a:extLst>
          </p:cNvPr>
          <p:cNvSpPr/>
          <p:nvPr/>
        </p:nvSpPr>
        <p:spPr>
          <a:xfrm>
            <a:off x="1439652" y="5371104"/>
            <a:ext cx="648072" cy="288032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61ECD4-7B8A-4127-A2FA-75553037EA5A}"/>
              </a:ext>
            </a:extLst>
          </p:cNvPr>
          <p:cNvSpPr txBox="1"/>
          <p:nvPr/>
        </p:nvSpPr>
        <p:spPr>
          <a:xfrm>
            <a:off x="664976" y="5744289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</a:rPr>
              <a:t>시행착오를 통한 무작위 반복실험</a:t>
            </a:r>
          </a:p>
        </p:txBody>
      </p:sp>
      <p:sp>
        <p:nvSpPr>
          <p:cNvPr id="44" name="AutoShape 5">
            <a:extLst>
              <a:ext uri="{FF2B5EF4-FFF2-40B4-BE49-F238E27FC236}">
                <a16:creationId xmlns:a16="http://schemas.microsoft.com/office/drawing/2014/main" id="{DCDD4645-540E-4881-B0B5-03CD237F4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4227475"/>
            <a:ext cx="1872208" cy="3600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신약개발 </a:t>
            </a: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Process</a:t>
            </a:r>
            <a:endParaRPr kumimoji="0" lang="ko-KR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AA92A-B34D-44E1-B8B3-CA5CF6749159}"/>
              </a:ext>
            </a:extLst>
          </p:cNvPr>
          <p:cNvSpPr txBox="1"/>
          <p:nvPr/>
        </p:nvSpPr>
        <p:spPr>
          <a:xfrm>
            <a:off x="661187" y="6006770"/>
            <a:ext cx="3682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C00000"/>
                </a:solidFill>
              </a:rPr>
              <a:t>효율적인 후보물질 확보전략이 필요 </a:t>
            </a:r>
            <a:r>
              <a:rPr lang="en-US" altLang="ko-KR" sz="1600" b="1" dirty="0">
                <a:solidFill>
                  <a:srgbClr val="C00000"/>
                </a:solidFill>
              </a:rPr>
              <a:t>!!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pic>
        <p:nvPicPr>
          <p:cNvPr id="46" name="그래픽 45" descr="화살표: 왼쪽 회전">
            <a:extLst>
              <a:ext uri="{FF2B5EF4-FFF2-40B4-BE49-F238E27FC236}">
                <a16:creationId xmlns:a16="http://schemas.microsoft.com/office/drawing/2014/main" id="{002FA97F-95DE-414D-8D68-1A089182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51520" y="5827905"/>
            <a:ext cx="491685" cy="4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8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5D7854-C780-4851-9858-FC3E59784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50231"/>
              </p:ext>
            </p:extLst>
          </p:nvPr>
        </p:nvGraphicFramePr>
        <p:xfrm>
          <a:off x="1403754" y="1108288"/>
          <a:ext cx="6336492" cy="4732980"/>
        </p:xfrm>
        <a:graphic>
          <a:graphicData uri="http://schemas.openxmlformats.org/drawingml/2006/table">
            <a:tbl>
              <a:tblPr/>
              <a:tblGrid>
                <a:gridCol w="1134938">
                  <a:extLst>
                    <a:ext uri="{9D8B030D-6E8A-4147-A177-3AD203B41FA5}">
                      <a16:colId xmlns:a16="http://schemas.microsoft.com/office/drawing/2014/main" val="581274619"/>
                    </a:ext>
                  </a:extLst>
                </a:gridCol>
                <a:gridCol w="5201554">
                  <a:extLst>
                    <a:ext uri="{9D8B030D-6E8A-4147-A177-3AD203B41FA5}">
                      <a16:colId xmlns:a16="http://schemas.microsoft.com/office/drawing/2014/main" val="3326496370"/>
                    </a:ext>
                  </a:extLst>
                </a:gridCol>
              </a:tblGrid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Computer Cluster 1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575450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Computer Cluster 2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305690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3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Chemical 1D structure -1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413787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4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Chemical 1D structure -2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45106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5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SDF format &amp; Avogadro 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15783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6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SDF 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의 응용 </a:t>
                      </a: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Python)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810159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7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Coordinate System (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분자좌표계</a:t>
                      </a: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026069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8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RDKit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880155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9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QSAR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69849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10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Data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활용 </a:t>
                      </a: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&amp; </a:t>
                      </a: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PCA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232188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11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Regression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707704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12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Genetic Algorithm</a:t>
                      </a:r>
                      <a:endParaRPr lang="en-US" sz="1300" b="1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462543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13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지도학습 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364705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14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비지도학습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467011"/>
                  </a:ext>
                </a:extLst>
              </a:tr>
              <a:tr h="251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15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주차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인공신경망 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9591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603BF50-290A-4857-A6B6-FF8BD958BFB0}"/>
              </a:ext>
            </a:extLst>
          </p:cNvPr>
          <p:cNvSpPr txBox="1"/>
          <p:nvPr/>
        </p:nvSpPr>
        <p:spPr>
          <a:xfrm>
            <a:off x="130825" y="169972"/>
            <a:ext cx="130035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강의 개요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000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E1BD0-4123-4F1F-BD44-551B44C4FAB0}"/>
              </a:ext>
            </a:extLst>
          </p:cNvPr>
          <p:cNvSpPr txBox="1"/>
          <p:nvPr/>
        </p:nvSpPr>
        <p:spPr>
          <a:xfrm>
            <a:off x="130825" y="169972"/>
            <a:ext cx="4322081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Drug Development Cost Break-up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48A4D1C8-25CE-4254-82C0-B5ED8A1C06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196485"/>
              </p:ext>
            </p:extLst>
          </p:nvPr>
        </p:nvGraphicFramePr>
        <p:xfrm>
          <a:off x="1701655" y="821798"/>
          <a:ext cx="5740690" cy="5379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3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R&amp;D Function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%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b="1" dirty="0"/>
                        <a:t>Discovery/Basic Research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b="0" dirty="0"/>
                        <a:t>Synthesis &amp; Extraction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10.0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Biological Screening &amp; testing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14.2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b="1" dirty="0"/>
                        <a:t>Preclinical</a:t>
                      </a:r>
                      <a:r>
                        <a:rPr lang="en-US" sz="1600" b="1" baseline="0" dirty="0"/>
                        <a:t> Testing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Toxicology &amp; Safety testing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4.5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Pharmaceutical Dosage Formulation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/>
                        <a:t>7.3</a:t>
                      </a:r>
                      <a:endParaRPr lang="en-IN" sz="16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b="1" dirty="0"/>
                        <a:t>Clinical Trials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Phase</a:t>
                      </a:r>
                      <a:r>
                        <a:rPr lang="en-US" sz="1600" baseline="0" dirty="0"/>
                        <a:t> I, II, III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29.1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Phase IV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11.7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Manufacturing &amp; QC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8.3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IND &amp; NDA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4.1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Bioavailability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dirty="0"/>
                        <a:t>Others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9.0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8634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100.0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57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347301-BE3E-4298-BB8A-38F147782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4102"/>
              </p:ext>
            </p:extLst>
          </p:nvPr>
        </p:nvGraphicFramePr>
        <p:xfrm>
          <a:off x="305528" y="1701091"/>
          <a:ext cx="8532945" cy="4565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0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37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Discovery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최적화가능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1243" marR="81243" marT="40622" marB="4062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비임상</a:t>
                      </a:r>
                      <a:r>
                        <a:rPr lang="ko-KR" altLang="en-US" sz="1000" baseline="0" dirty="0"/>
                        <a:t> 시험</a:t>
                      </a:r>
                      <a:endParaRPr lang="en-US" altLang="ko-KR" sz="1000" baseline="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FFFF00"/>
                          </a:solidFill>
                        </a:rPr>
                        <a:t>(</a:t>
                      </a:r>
                      <a:r>
                        <a:rPr lang="ko-KR" altLang="en-US" sz="1000" b="1" baseline="0" dirty="0">
                          <a:solidFill>
                            <a:srgbClr val="FFFF00"/>
                          </a:solidFill>
                        </a:rPr>
                        <a:t>고정항목</a:t>
                      </a:r>
                      <a:r>
                        <a:rPr lang="en-US" altLang="ko-KR" sz="1000" b="1" baseline="0" dirty="0">
                          <a:solidFill>
                            <a:srgbClr val="FFFF00"/>
                          </a:solidFill>
                        </a:rPr>
                        <a:t>)</a:t>
                      </a:r>
                      <a:endParaRPr lang="ko-KR" altLang="en-US" sz="1000" b="1" dirty="0">
                        <a:solidFill>
                          <a:srgbClr val="FFFF00"/>
                        </a:solidFill>
                      </a:endParaRP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식약처</a:t>
                      </a:r>
                      <a:endParaRPr lang="en-US" altLang="ko-KR" sz="10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FFFF00"/>
                          </a:solidFill>
                        </a:rPr>
                        <a:t>(</a:t>
                      </a:r>
                      <a:r>
                        <a:rPr lang="ko-KR" altLang="en-US" sz="1000" b="1" baseline="0" dirty="0">
                          <a:solidFill>
                            <a:srgbClr val="FFFF00"/>
                          </a:solidFill>
                        </a:rPr>
                        <a:t>고정항목</a:t>
                      </a:r>
                      <a:r>
                        <a:rPr lang="en-US" altLang="ko-KR" sz="1000" b="1" baseline="0" dirty="0">
                          <a:solidFill>
                            <a:srgbClr val="FFFF00"/>
                          </a:solidFill>
                        </a:rPr>
                        <a:t>)</a:t>
                      </a:r>
                      <a:endParaRPr lang="ko-KR" altLang="en-US" sz="1000" b="1" dirty="0">
                        <a:solidFill>
                          <a:srgbClr val="FFFF00"/>
                        </a:solidFill>
                      </a:endParaRPr>
                    </a:p>
                  </a:txBody>
                  <a:tcPr marL="81243" marR="81243" marT="40622" marB="40622" anchor="ctr"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/>
                        <a:t>임상</a:t>
                      </a:r>
                      <a:r>
                        <a:rPr lang="ko-KR" altLang="en-US" sz="1000" baseline="0" dirty="0"/>
                        <a:t> 시험</a:t>
                      </a:r>
                      <a:endParaRPr lang="en-US" altLang="ko-KR" sz="1000" baseline="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FFFF00"/>
                          </a:solidFill>
                        </a:rPr>
                        <a:t>(</a:t>
                      </a:r>
                      <a:r>
                        <a:rPr lang="ko-KR" altLang="en-US" sz="1000" b="1" baseline="0" dirty="0">
                          <a:solidFill>
                            <a:srgbClr val="FFFF00"/>
                          </a:solidFill>
                        </a:rPr>
                        <a:t>고정항목</a:t>
                      </a:r>
                      <a:r>
                        <a:rPr lang="en-US" altLang="ko-KR" sz="1000" b="1" baseline="0" dirty="0">
                          <a:solidFill>
                            <a:srgbClr val="FFFF00"/>
                          </a:solidFill>
                        </a:rPr>
                        <a:t>)</a:t>
                      </a:r>
                      <a:endParaRPr lang="ko-KR" altLang="en-US" sz="1000" b="1" dirty="0">
                        <a:solidFill>
                          <a:srgbClr val="FFFF00"/>
                        </a:solidFill>
                      </a:endParaRPr>
                    </a:p>
                  </a:txBody>
                  <a:tcPr marL="81243" marR="81243" marT="40622" marB="4062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식약처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FFFF00"/>
                          </a:solidFill>
                        </a:rPr>
                        <a:t>(</a:t>
                      </a:r>
                      <a:r>
                        <a:rPr lang="ko-KR" altLang="en-US" sz="1000" b="1" baseline="0" dirty="0">
                          <a:solidFill>
                            <a:srgbClr val="FFFF00"/>
                          </a:solidFill>
                        </a:rPr>
                        <a:t>고정항목</a:t>
                      </a:r>
                      <a:r>
                        <a:rPr lang="en-US" altLang="ko-KR" sz="1000" b="1" baseline="0" dirty="0">
                          <a:solidFill>
                            <a:srgbClr val="FFFF00"/>
                          </a:solidFill>
                        </a:rPr>
                        <a:t>)</a:t>
                      </a:r>
                      <a:endParaRPr lang="ko-KR" altLang="en-US" sz="1000" b="1" dirty="0">
                        <a:solidFill>
                          <a:srgbClr val="FFFF00"/>
                        </a:solidFill>
                      </a:endParaRP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/>
                        <a:t>시장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1243" marR="81243" marT="40622" marB="4062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/>
                        <a:t>단계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/>
                        <a:t>탐색연구</a:t>
                      </a:r>
                    </a:p>
                  </a:txBody>
                  <a:tcPr marL="81243" marR="81243" marT="40622" marB="4062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/>
                        <a:t>동물실험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/>
                        <a:t>IND</a:t>
                      </a:r>
                      <a:endParaRPr lang="ko-KR" altLang="en-US" sz="10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상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상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상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/>
                        <a:t>NDA</a:t>
                      </a:r>
                      <a:endParaRPr lang="ko-KR" altLang="en-US" sz="10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r>
                        <a:rPr lang="ko-KR" altLang="en-US" sz="1000" b="1" dirty="0"/>
                        <a:t>상</a:t>
                      </a:r>
                    </a:p>
                  </a:txBody>
                  <a:tcPr marL="81243" marR="81243" marT="40622" marB="4062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7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/>
                        <a:t>목표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/>
                        <a:t>후보물질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개발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1000" b="1" dirty="0"/>
                        <a:t>실험실 </a:t>
                      </a:r>
                      <a:r>
                        <a:rPr lang="en-US" altLang="ko-KR" sz="1000" b="1" dirty="0"/>
                        <a:t>test</a:t>
                      </a:r>
                      <a:endParaRPr lang="ko-KR" altLang="en-US" sz="1000" b="1" dirty="0"/>
                    </a:p>
                  </a:txBody>
                  <a:tcPr marL="81243" marR="81243" marT="40622" marB="4062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/>
                        <a:t>동물대상안전성 및</a:t>
                      </a:r>
                      <a:endParaRPr lang="en-US" altLang="ko-KR" sz="1000" b="1"/>
                    </a:p>
                    <a:p>
                      <a:pPr algn="ctr" latinLnBrk="1"/>
                      <a:r>
                        <a:rPr lang="ko-KR" altLang="en-US" sz="1000" b="1"/>
                        <a:t>유효성확인</a:t>
                      </a:r>
                      <a:endParaRPr lang="ko-KR" altLang="en-US" sz="10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/>
                        <a:t>인체 실험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개시 신청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/>
                        <a:t>안전성 및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 err="1"/>
                        <a:t>투약량</a:t>
                      </a:r>
                      <a:r>
                        <a:rPr lang="ko-KR" altLang="en-US" sz="1000" b="1" dirty="0"/>
                        <a:t> 측정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1" dirty="0"/>
                        <a:t>(20~30</a:t>
                      </a:r>
                      <a:r>
                        <a:rPr lang="ko-KR" altLang="en-US" sz="1000" b="1" dirty="0"/>
                        <a:t>명의 </a:t>
                      </a:r>
                      <a:r>
                        <a:rPr lang="ko-KR" altLang="en-US" sz="1000" b="1" dirty="0">
                          <a:solidFill>
                            <a:srgbClr val="0070C0"/>
                          </a:solidFill>
                        </a:rPr>
                        <a:t>정상인</a:t>
                      </a:r>
                      <a:endParaRPr lang="en-US" altLang="ko-KR" sz="1000" b="1" dirty="0">
                        <a:solidFill>
                          <a:srgbClr val="0070C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err="1"/>
                        <a:t>자원자</a:t>
                      </a:r>
                      <a:r>
                        <a:rPr lang="ko-KR" altLang="en-US" sz="1000" b="1" dirty="0"/>
                        <a:t> 대상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/>
                        <a:t>약효</a:t>
                      </a:r>
                      <a:r>
                        <a:rPr lang="en-US" altLang="ko-KR" sz="1000" b="1" dirty="0"/>
                        <a:t>,</a:t>
                      </a:r>
                      <a:r>
                        <a:rPr lang="ko-KR" altLang="en-US" sz="1000" b="1" dirty="0"/>
                        <a:t> 부작용 확인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1" dirty="0"/>
                        <a:t>(100~300</a:t>
                      </a:r>
                      <a:r>
                        <a:rPr lang="ko-KR" altLang="en-US" sz="1000" b="1" dirty="0"/>
                        <a:t>명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환자 </a:t>
                      </a:r>
                      <a:r>
                        <a:rPr lang="ko-KR" altLang="en-US" sz="1000" b="1" dirty="0" err="1">
                          <a:solidFill>
                            <a:srgbClr val="C00000"/>
                          </a:solidFill>
                        </a:rPr>
                        <a:t>자원자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000" b="1" dirty="0"/>
                        <a:t>대상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/>
                        <a:t>약효 재확인 및 장기적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안전성 확인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1" dirty="0"/>
                        <a:t>(1000~5000</a:t>
                      </a:r>
                      <a:r>
                        <a:rPr lang="ko-KR" altLang="en-US" sz="1000" b="1" dirty="0"/>
                        <a:t>명의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환자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rgbClr val="C00000"/>
                          </a:solidFill>
                        </a:rPr>
                        <a:t>자원자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000" b="1" dirty="0"/>
                        <a:t>대상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/>
                        <a:t>최종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승인 신청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/>
                        <a:t>시판 후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새로운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부작용 등에 대한 조사</a:t>
                      </a:r>
                    </a:p>
                  </a:txBody>
                  <a:tcPr marL="81243" marR="81243" marT="40622" marB="4062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/>
                        <a:t>소요기간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>
                          <a:solidFill>
                            <a:srgbClr val="C00000"/>
                          </a:solidFill>
                        </a:rPr>
                        <a:t>3~5&gt;&gt;0.5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81243" marR="81243" marT="40622" marB="4062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/>
                        <a:t>2~3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0.5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/>
                        <a:t>0.5~2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b="1" dirty="0"/>
                    </a:p>
                  </a:txBody>
                  <a:tcPr marL="81243" marR="81243" marT="40622" marB="4062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261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/>
                        <a:t>다음 단계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진행 확률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/>
                        <a:t>5% &gt;&gt;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40%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marL="81243" marR="81243" marT="40622" marB="4062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2%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86%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71%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44%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69%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80%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b="1"/>
                    </a:p>
                  </a:txBody>
                  <a:tcPr marL="81243" marR="81243" marT="40622" marB="4062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/>
                        <a:t>최종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성공 확률</a:t>
                      </a:r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/>
                        <a:t>0.02%&gt;&gt;</a:t>
                      </a:r>
                      <a:r>
                        <a:rPr lang="en-US" altLang="ko-KR" sz="1200" b="1">
                          <a:solidFill>
                            <a:srgbClr val="C00000"/>
                          </a:solidFill>
                        </a:rPr>
                        <a:t>25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%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marL="81243" marR="81243" marT="40622" marB="4062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0.3%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16%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17%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24%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55%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dirty="0"/>
                        <a:t>80%</a:t>
                      </a:r>
                      <a:endParaRPr lang="ko-KR" altLang="en-US" sz="1400" b="1" dirty="0"/>
                    </a:p>
                  </a:txBody>
                  <a:tcPr marL="81243" marR="81243" marT="40622" marB="40622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b="1" dirty="0"/>
                    </a:p>
                  </a:txBody>
                  <a:tcPr marL="81243" marR="81243" marT="40622" marB="4062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94">
                <a:tc grid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900" dirty="0"/>
                    </a:p>
                  </a:txBody>
                  <a:tcPr marL="81243" marR="81243" marT="40622" marB="40622"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F6D8E2C-7A3B-4CFE-895D-5EC8D4E5E2B9}"/>
              </a:ext>
            </a:extLst>
          </p:cNvPr>
          <p:cNvSpPr txBox="1"/>
          <p:nvPr/>
        </p:nvSpPr>
        <p:spPr>
          <a:xfrm>
            <a:off x="130825" y="169972"/>
            <a:ext cx="2836033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신약개발 </a:t>
            </a:r>
            <a:r>
              <a:rPr lang="en-US" altLang="ko-KR" sz="2000" b="1">
                <a:solidFill>
                  <a:schemeClr val="bg1"/>
                </a:solidFill>
              </a:rPr>
              <a:t>Time &amp; Cost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00F489-0272-4541-AC0E-64F14813882D}"/>
              </a:ext>
            </a:extLst>
          </p:cNvPr>
          <p:cNvSpPr/>
          <p:nvPr/>
        </p:nvSpPr>
        <p:spPr>
          <a:xfrm>
            <a:off x="323528" y="836712"/>
            <a:ext cx="8532945" cy="711158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tx2"/>
                </a:solidFill>
              </a:rPr>
              <a:t>AI</a:t>
            </a:r>
            <a:r>
              <a:rPr lang="ko-KR" altLang="en-US" sz="1600" b="1">
                <a:solidFill>
                  <a:schemeClr val="tx2"/>
                </a:solidFill>
              </a:rPr>
              <a:t>를 활용한 </a:t>
            </a:r>
            <a:r>
              <a:rPr lang="ko-KR" altLang="en-US" sz="1600" b="1" dirty="0">
                <a:solidFill>
                  <a:schemeClr val="tx2"/>
                </a:solidFill>
              </a:rPr>
              <a:t>합리적이고 신속한 의사결정으로 개발비용 최소화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</a:rPr>
              <a:t>초기 단계의 시행착오를 줄일 수 </a:t>
            </a:r>
            <a:r>
              <a:rPr lang="ko-KR" altLang="en-US" sz="1600" b="1">
                <a:solidFill>
                  <a:schemeClr val="tx2"/>
                </a:solidFill>
              </a:rPr>
              <a:t>있는 시스템 </a:t>
            </a:r>
            <a:r>
              <a:rPr lang="ko-KR" altLang="en-US" sz="1600" b="1" dirty="0">
                <a:solidFill>
                  <a:schemeClr val="tx2"/>
                </a:solidFill>
              </a:rPr>
              <a:t>구축이 신약개발의 경쟁력</a:t>
            </a:r>
          </a:p>
        </p:txBody>
      </p:sp>
    </p:spTree>
    <p:extLst>
      <p:ext uri="{BB962C8B-B14F-4D97-AF65-F5344CB8AC3E}">
        <p14:creationId xmlns:p14="http://schemas.microsoft.com/office/powerpoint/2010/main" val="3052428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BA1F7-BBB7-4CF1-87F4-8F89EE12C23E}"/>
              </a:ext>
            </a:extLst>
          </p:cNvPr>
          <p:cNvSpPr txBox="1"/>
          <p:nvPr/>
        </p:nvSpPr>
        <p:spPr>
          <a:xfrm>
            <a:off x="130825" y="169972"/>
            <a:ext cx="324088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Drug Discovery Methods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E4482E-5A1A-482D-BDE6-881C94C8E257}"/>
              </a:ext>
            </a:extLst>
          </p:cNvPr>
          <p:cNvSpPr/>
          <p:nvPr/>
        </p:nvSpPr>
        <p:spPr>
          <a:xfrm>
            <a:off x="1085712" y="1736812"/>
            <a:ext cx="4572000" cy="30721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/>
              <a:t>Random Screening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/>
              <a:t>Molecular Manipulation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/>
              <a:t>Molecular Designing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/>
              <a:t>Drug Metabolites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/>
              <a:t>Serendipity</a:t>
            </a:r>
          </a:p>
        </p:txBody>
      </p:sp>
    </p:spTree>
    <p:extLst>
      <p:ext uri="{BB962C8B-B14F-4D97-AF65-F5344CB8AC3E}">
        <p14:creationId xmlns:p14="http://schemas.microsoft.com/office/powerpoint/2010/main" val="327771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49DB64-0E4F-4E6C-92A0-AAEDEDC4052F}"/>
              </a:ext>
            </a:extLst>
          </p:cNvPr>
          <p:cNvSpPr/>
          <p:nvPr/>
        </p:nvSpPr>
        <p:spPr>
          <a:xfrm>
            <a:off x="284900" y="947583"/>
            <a:ext cx="1320749" cy="1257281"/>
          </a:xfrm>
          <a:prstGeom prst="roundRect">
            <a:avLst>
              <a:gd name="adj" fmla="val 10000"/>
            </a:avLst>
          </a:prstGeom>
          <a:blipFill rotWithShape="0">
            <a:blip r:embed="rId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5600D81-68E7-4B25-AA3F-933668EA0ADA}"/>
              </a:ext>
            </a:extLst>
          </p:cNvPr>
          <p:cNvSpPr/>
          <p:nvPr/>
        </p:nvSpPr>
        <p:spPr>
          <a:xfrm>
            <a:off x="1737725" y="947583"/>
            <a:ext cx="1320749" cy="1257281"/>
          </a:xfrm>
          <a:prstGeom prst="roundRect">
            <a:avLst>
              <a:gd name="adj" fmla="val 10000"/>
            </a:avLst>
          </a:prstGeom>
          <a:blipFill rotWithShape="0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28097C-DD8E-49DE-A56B-DE4031E3658F}"/>
              </a:ext>
            </a:extLst>
          </p:cNvPr>
          <p:cNvSpPr/>
          <p:nvPr/>
        </p:nvSpPr>
        <p:spPr>
          <a:xfrm>
            <a:off x="3190549" y="947583"/>
            <a:ext cx="1320749" cy="1257281"/>
          </a:xfrm>
          <a:prstGeom prst="roundRect">
            <a:avLst>
              <a:gd name="adj" fmla="val 10000"/>
            </a:avLst>
          </a:prstGeom>
          <a:blipFill rotWithShape="0">
            <a:blip r:embed="rId4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62F486-F784-4434-A3FB-C283560A3904}"/>
              </a:ext>
            </a:extLst>
          </p:cNvPr>
          <p:cNvSpPr/>
          <p:nvPr/>
        </p:nvSpPr>
        <p:spPr>
          <a:xfrm>
            <a:off x="4643373" y="947583"/>
            <a:ext cx="1320749" cy="1257281"/>
          </a:xfrm>
          <a:prstGeom prst="roundRect">
            <a:avLst>
              <a:gd name="adj" fmla="val 10000"/>
            </a:avLst>
          </a:prstGeom>
          <a:blipFill rotWithShape="0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DB0893-072F-4ABE-8BB6-4724BBA11E0D}"/>
              </a:ext>
            </a:extLst>
          </p:cNvPr>
          <p:cNvSpPr/>
          <p:nvPr/>
        </p:nvSpPr>
        <p:spPr>
          <a:xfrm>
            <a:off x="6096197" y="947583"/>
            <a:ext cx="1320749" cy="1257281"/>
          </a:xfrm>
          <a:prstGeom prst="roundRect">
            <a:avLst>
              <a:gd name="adj" fmla="val 10000"/>
            </a:avLst>
          </a:prstGeom>
          <a:blipFill rotWithShape="0">
            <a:blip r:embed="rId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83804E-18B9-425F-849D-3AD2998EDB9D}"/>
              </a:ext>
            </a:extLst>
          </p:cNvPr>
          <p:cNvSpPr/>
          <p:nvPr/>
        </p:nvSpPr>
        <p:spPr>
          <a:xfrm>
            <a:off x="7549021" y="947583"/>
            <a:ext cx="1320749" cy="1257281"/>
          </a:xfrm>
          <a:prstGeom prst="roundRect">
            <a:avLst>
              <a:gd name="adj" fmla="val 10000"/>
            </a:avLst>
          </a:prstGeom>
          <a:blipFill rotWithShape="0">
            <a:blip r:embed="rId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D5B727A-197E-4B2C-BBD0-E7B36B40554B}"/>
              </a:ext>
            </a:extLst>
          </p:cNvPr>
          <p:cNvSpPr/>
          <p:nvPr/>
        </p:nvSpPr>
        <p:spPr>
          <a:xfrm>
            <a:off x="305345" y="2556837"/>
            <a:ext cx="1320751" cy="3500455"/>
          </a:xfrm>
          <a:custGeom>
            <a:avLst/>
            <a:gdLst>
              <a:gd name="connsiteX0" fmla="*/ 138679 w 1320749"/>
              <a:gd name="connsiteY0" fmla="*/ 0 h 3500455"/>
              <a:gd name="connsiteX1" fmla="*/ 1182070 w 1320749"/>
              <a:gd name="connsiteY1" fmla="*/ 0 h 3500455"/>
              <a:gd name="connsiteX2" fmla="*/ 1320749 w 1320749"/>
              <a:gd name="connsiteY2" fmla="*/ 138679 h 3500455"/>
              <a:gd name="connsiteX3" fmla="*/ 1320749 w 1320749"/>
              <a:gd name="connsiteY3" fmla="*/ 3500455 h 3500455"/>
              <a:gd name="connsiteX4" fmla="*/ 1320749 w 1320749"/>
              <a:gd name="connsiteY4" fmla="*/ 3500455 h 3500455"/>
              <a:gd name="connsiteX5" fmla="*/ 0 w 1320749"/>
              <a:gd name="connsiteY5" fmla="*/ 3500455 h 3500455"/>
              <a:gd name="connsiteX6" fmla="*/ 0 w 1320749"/>
              <a:gd name="connsiteY6" fmla="*/ 3500455 h 3500455"/>
              <a:gd name="connsiteX7" fmla="*/ 0 w 1320749"/>
              <a:gd name="connsiteY7" fmla="*/ 138679 h 3500455"/>
              <a:gd name="connsiteX8" fmla="*/ 138679 w 1320749"/>
              <a:gd name="connsiteY8" fmla="*/ 0 h 350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749" h="3500455">
                <a:moveTo>
                  <a:pt x="1182069" y="3500455"/>
                </a:moveTo>
                <a:lnTo>
                  <a:pt x="138680" y="3500455"/>
                </a:lnTo>
                <a:cubicBezTo>
                  <a:pt x="62090" y="3500455"/>
                  <a:pt x="1" y="3438366"/>
                  <a:pt x="1" y="3361776"/>
                </a:cubicBezTo>
                <a:lnTo>
                  <a:pt x="1" y="0"/>
                </a:lnTo>
                <a:lnTo>
                  <a:pt x="1" y="0"/>
                </a:lnTo>
                <a:lnTo>
                  <a:pt x="1320748" y="0"/>
                </a:lnTo>
                <a:lnTo>
                  <a:pt x="1320748" y="0"/>
                </a:lnTo>
                <a:lnTo>
                  <a:pt x="1320748" y="3361776"/>
                </a:lnTo>
                <a:cubicBezTo>
                  <a:pt x="1320748" y="3438366"/>
                  <a:pt x="1258659" y="3500455"/>
                  <a:pt x="1182069" y="3500455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11" tIns="113792" rIns="154411" bIns="15441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Target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Selection</a:t>
            </a:r>
            <a:endParaRPr lang="en-US" sz="1200" b="1" kern="1200" dirty="0"/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1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Cellular and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 kern="1200"/>
              <a:t> </a:t>
            </a:r>
            <a:r>
              <a:rPr lang="en-US" sz="700" kern="1200"/>
              <a:t>  </a:t>
            </a:r>
            <a:r>
              <a:rPr lang="en-US" sz="1050" kern="1200"/>
              <a:t>Genetic Target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 dirty="0"/>
              <a:t>Genomics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 dirty="0"/>
              <a:t>Proteomics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 dirty="0"/>
              <a:t>Bioinformatics</a:t>
            </a:r>
            <a:endParaRPr lang="en-IN" sz="1050" kern="120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2DC59DA-B61F-4BAD-B77F-F8B70A4E2BB6}"/>
              </a:ext>
            </a:extLst>
          </p:cNvPr>
          <p:cNvSpPr/>
          <p:nvPr/>
        </p:nvSpPr>
        <p:spPr>
          <a:xfrm>
            <a:off x="1758170" y="2556837"/>
            <a:ext cx="1320750" cy="3500455"/>
          </a:xfrm>
          <a:custGeom>
            <a:avLst/>
            <a:gdLst>
              <a:gd name="connsiteX0" fmla="*/ 138679 w 1320749"/>
              <a:gd name="connsiteY0" fmla="*/ 0 h 3500455"/>
              <a:gd name="connsiteX1" fmla="*/ 1182070 w 1320749"/>
              <a:gd name="connsiteY1" fmla="*/ 0 h 3500455"/>
              <a:gd name="connsiteX2" fmla="*/ 1320749 w 1320749"/>
              <a:gd name="connsiteY2" fmla="*/ 138679 h 3500455"/>
              <a:gd name="connsiteX3" fmla="*/ 1320749 w 1320749"/>
              <a:gd name="connsiteY3" fmla="*/ 3500455 h 3500455"/>
              <a:gd name="connsiteX4" fmla="*/ 1320749 w 1320749"/>
              <a:gd name="connsiteY4" fmla="*/ 3500455 h 3500455"/>
              <a:gd name="connsiteX5" fmla="*/ 0 w 1320749"/>
              <a:gd name="connsiteY5" fmla="*/ 3500455 h 3500455"/>
              <a:gd name="connsiteX6" fmla="*/ 0 w 1320749"/>
              <a:gd name="connsiteY6" fmla="*/ 3500455 h 3500455"/>
              <a:gd name="connsiteX7" fmla="*/ 0 w 1320749"/>
              <a:gd name="connsiteY7" fmla="*/ 138679 h 3500455"/>
              <a:gd name="connsiteX8" fmla="*/ 138679 w 1320749"/>
              <a:gd name="connsiteY8" fmla="*/ 0 h 350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749" h="3500455">
                <a:moveTo>
                  <a:pt x="1182069" y="3500455"/>
                </a:moveTo>
                <a:lnTo>
                  <a:pt x="138680" y="3500455"/>
                </a:lnTo>
                <a:cubicBezTo>
                  <a:pt x="62090" y="3500455"/>
                  <a:pt x="1" y="3438366"/>
                  <a:pt x="1" y="3361776"/>
                </a:cubicBezTo>
                <a:lnTo>
                  <a:pt x="1" y="0"/>
                </a:lnTo>
                <a:lnTo>
                  <a:pt x="1" y="0"/>
                </a:lnTo>
                <a:lnTo>
                  <a:pt x="1320748" y="0"/>
                </a:lnTo>
                <a:lnTo>
                  <a:pt x="1320748" y="0"/>
                </a:lnTo>
                <a:lnTo>
                  <a:pt x="1320748" y="3361776"/>
                </a:lnTo>
                <a:cubicBezTo>
                  <a:pt x="1320748" y="3438366"/>
                  <a:pt x="1258659" y="3500455"/>
                  <a:pt x="1182069" y="3500455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10" tIns="113792" rIns="154411" bIns="15441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Lead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Discovery</a:t>
            </a:r>
            <a:endParaRPr lang="en-US" sz="1200" b="1" kern="1200" dirty="0"/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1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 dirty="0"/>
              <a:t>Synthesis and Isolation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 dirty="0"/>
              <a:t>Combinatorial Chemistry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Assay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 </a:t>
            </a:r>
            <a:r>
              <a:rPr lang="en-US" sz="1050" kern="1200"/>
              <a:t>development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 dirty="0"/>
              <a:t>High-Throughput Screening</a:t>
            </a:r>
            <a:endParaRPr lang="en-IN" sz="1050" kern="1200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F3CFB7B-2227-4265-A58B-08893302F772}"/>
              </a:ext>
            </a:extLst>
          </p:cNvPr>
          <p:cNvSpPr/>
          <p:nvPr/>
        </p:nvSpPr>
        <p:spPr>
          <a:xfrm>
            <a:off x="3210994" y="2556836"/>
            <a:ext cx="1320749" cy="3500456"/>
          </a:xfrm>
          <a:custGeom>
            <a:avLst/>
            <a:gdLst>
              <a:gd name="connsiteX0" fmla="*/ 138679 w 1320749"/>
              <a:gd name="connsiteY0" fmla="*/ 0 h 3500455"/>
              <a:gd name="connsiteX1" fmla="*/ 1182070 w 1320749"/>
              <a:gd name="connsiteY1" fmla="*/ 0 h 3500455"/>
              <a:gd name="connsiteX2" fmla="*/ 1320749 w 1320749"/>
              <a:gd name="connsiteY2" fmla="*/ 138679 h 3500455"/>
              <a:gd name="connsiteX3" fmla="*/ 1320749 w 1320749"/>
              <a:gd name="connsiteY3" fmla="*/ 3500455 h 3500455"/>
              <a:gd name="connsiteX4" fmla="*/ 1320749 w 1320749"/>
              <a:gd name="connsiteY4" fmla="*/ 3500455 h 3500455"/>
              <a:gd name="connsiteX5" fmla="*/ 0 w 1320749"/>
              <a:gd name="connsiteY5" fmla="*/ 3500455 h 3500455"/>
              <a:gd name="connsiteX6" fmla="*/ 0 w 1320749"/>
              <a:gd name="connsiteY6" fmla="*/ 3500455 h 3500455"/>
              <a:gd name="connsiteX7" fmla="*/ 0 w 1320749"/>
              <a:gd name="connsiteY7" fmla="*/ 138679 h 3500455"/>
              <a:gd name="connsiteX8" fmla="*/ 138679 w 1320749"/>
              <a:gd name="connsiteY8" fmla="*/ 0 h 350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749" h="3500455">
                <a:moveTo>
                  <a:pt x="1182069" y="3500455"/>
                </a:moveTo>
                <a:lnTo>
                  <a:pt x="138680" y="3500455"/>
                </a:lnTo>
                <a:cubicBezTo>
                  <a:pt x="62090" y="3500455"/>
                  <a:pt x="1" y="3438366"/>
                  <a:pt x="1" y="3361776"/>
                </a:cubicBezTo>
                <a:lnTo>
                  <a:pt x="1" y="0"/>
                </a:lnTo>
                <a:lnTo>
                  <a:pt x="1" y="0"/>
                </a:lnTo>
                <a:lnTo>
                  <a:pt x="1320748" y="0"/>
                </a:lnTo>
                <a:lnTo>
                  <a:pt x="1320748" y="0"/>
                </a:lnTo>
                <a:lnTo>
                  <a:pt x="1320748" y="3361776"/>
                </a:lnTo>
                <a:cubicBezTo>
                  <a:pt x="1320748" y="3438366"/>
                  <a:pt x="1258659" y="3500455"/>
                  <a:pt x="1182069" y="3500455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10" tIns="113793" rIns="154410" bIns="15441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Medicinal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Chemistry</a:t>
            </a:r>
            <a:endParaRPr lang="en-US" sz="1200" b="1" kern="1200" dirty="0"/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1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Library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 </a:t>
            </a:r>
            <a:r>
              <a:rPr lang="en-US" sz="400"/>
              <a:t> </a:t>
            </a:r>
            <a:r>
              <a:rPr lang="en-US" sz="1050" kern="1200"/>
              <a:t>Development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 dirty="0"/>
              <a:t>SAR Studies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In Silico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 </a:t>
            </a:r>
            <a:r>
              <a:rPr lang="en-US" sz="1050" kern="1200"/>
              <a:t>Screening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Chemical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</a:t>
            </a:r>
            <a:r>
              <a:rPr lang="en-US" sz="800"/>
              <a:t>  </a:t>
            </a:r>
            <a:r>
              <a:rPr lang="en-US" sz="1000" kern="1200"/>
              <a:t>Synthesis</a:t>
            </a:r>
            <a:endParaRPr lang="en-IN" sz="1000" kern="12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7805F1E-40F8-45FB-BFB6-F2744CE8E6A6}"/>
              </a:ext>
            </a:extLst>
          </p:cNvPr>
          <p:cNvSpPr/>
          <p:nvPr/>
        </p:nvSpPr>
        <p:spPr>
          <a:xfrm>
            <a:off x="4663818" y="2556836"/>
            <a:ext cx="1320750" cy="3500456"/>
          </a:xfrm>
          <a:custGeom>
            <a:avLst/>
            <a:gdLst>
              <a:gd name="connsiteX0" fmla="*/ 138679 w 1320749"/>
              <a:gd name="connsiteY0" fmla="*/ 0 h 3500455"/>
              <a:gd name="connsiteX1" fmla="*/ 1182070 w 1320749"/>
              <a:gd name="connsiteY1" fmla="*/ 0 h 3500455"/>
              <a:gd name="connsiteX2" fmla="*/ 1320749 w 1320749"/>
              <a:gd name="connsiteY2" fmla="*/ 138679 h 3500455"/>
              <a:gd name="connsiteX3" fmla="*/ 1320749 w 1320749"/>
              <a:gd name="connsiteY3" fmla="*/ 3500455 h 3500455"/>
              <a:gd name="connsiteX4" fmla="*/ 1320749 w 1320749"/>
              <a:gd name="connsiteY4" fmla="*/ 3500455 h 3500455"/>
              <a:gd name="connsiteX5" fmla="*/ 0 w 1320749"/>
              <a:gd name="connsiteY5" fmla="*/ 3500455 h 3500455"/>
              <a:gd name="connsiteX6" fmla="*/ 0 w 1320749"/>
              <a:gd name="connsiteY6" fmla="*/ 3500455 h 3500455"/>
              <a:gd name="connsiteX7" fmla="*/ 0 w 1320749"/>
              <a:gd name="connsiteY7" fmla="*/ 138679 h 3500455"/>
              <a:gd name="connsiteX8" fmla="*/ 138679 w 1320749"/>
              <a:gd name="connsiteY8" fmla="*/ 0 h 350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749" h="3500455">
                <a:moveTo>
                  <a:pt x="1182069" y="3500455"/>
                </a:moveTo>
                <a:lnTo>
                  <a:pt x="138680" y="3500455"/>
                </a:lnTo>
                <a:cubicBezTo>
                  <a:pt x="62090" y="3500455"/>
                  <a:pt x="1" y="3438366"/>
                  <a:pt x="1" y="3361776"/>
                </a:cubicBezTo>
                <a:lnTo>
                  <a:pt x="1" y="0"/>
                </a:lnTo>
                <a:lnTo>
                  <a:pt x="1" y="0"/>
                </a:lnTo>
                <a:lnTo>
                  <a:pt x="1320748" y="0"/>
                </a:lnTo>
                <a:lnTo>
                  <a:pt x="1320748" y="0"/>
                </a:lnTo>
                <a:lnTo>
                  <a:pt x="1320748" y="3361776"/>
                </a:lnTo>
                <a:cubicBezTo>
                  <a:pt x="1320748" y="3438366"/>
                  <a:pt x="1258659" y="3500455"/>
                  <a:pt x="1182069" y="3500455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10" tIns="113793" rIns="154411" bIns="15441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In Vitro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Studies</a:t>
            </a:r>
            <a:endParaRPr lang="en-US" sz="1200" b="1" kern="1200" dirty="0"/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1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Drug Affinity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</a:t>
            </a:r>
            <a:r>
              <a:rPr lang="en-US" sz="800"/>
              <a:t>  </a:t>
            </a:r>
            <a:r>
              <a:rPr lang="en-US" sz="1050" kern="1200"/>
              <a:t>and </a:t>
            </a:r>
            <a:r>
              <a:rPr lang="en-US" sz="1050" kern="1200" dirty="0"/>
              <a:t>Selectivity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Cell Disease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</a:t>
            </a:r>
            <a:r>
              <a:rPr lang="en-US" sz="800"/>
              <a:t>  </a:t>
            </a:r>
            <a:r>
              <a:rPr lang="en-US" sz="1050" kern="1200"/>
              <a:t>Models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 dirty="0"/>
              <a:t>MOA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Candidate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</a:t>
            </a:r>
            <a:r>
              <a:rPr lang="en-US" sz="800"/>
              <a:t>  </a:t>
            </a:r>
            <a:r>
              <a:rPr lang="en-US" sz="1050" kern="1200"/>
              <a:t>Refinement</a:t>
            </a:r>
            <a:endParaRPr lang="en-IN" sz="1050" kern="1200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C66CB1E-4972-458D-9EC3-1B43F11A90F8}"/>
              </a:ext>
            </a:extLst>
          </p:cNvPr>
          <p:cNvSpPr/>
          <p:nvPr/>
        </p:nvSpPr>
        <p:spPr>
          <a:xfrm>
            <a:off x="6116642" y="2556837"/>
            <a:ext cx="1320750" cy="3500455"/>
          </a:xfrm>
          <a:custGeom>
            <a:avLst/>
            <a:gdLst>
              <a:gd name="connsiteX0" fmla="*/ 138679 w 1320749"/>
              <a:gd name="connsiteY0" fmla="*/ 0 h 3500455"/>
              <a:gd name="connsiteX1" fmla="*/ 1182070 w 1320749"/>
              <a:gd name="connsiteY1" fmla="*/ 0 h 3500455"/>
              <a:gd name="connsiteX2" fmla="*/ 1320749 w 1320749"/>
              <a:gd name="connsiteY2" fmla="*/ 138679 h 3500455"/>
              <a:gd name="connsiteX3" fmla="*/ 1320749 w 1320749"/>
              <a:gd name="connsiteY3" fmla="*/ 3500455 h 3500455"/>
              <a:gd name="connsiteX4" fmla="*/ 1320749 w 1320749"/>
              <a:gd name="connsiteY4" fmla="*/ 3500455 h 3500455"/>
              <a:gd name="connsiteX5" fmla="*/ 0 w 1320749"/>
              <a:gd name="connsiteY5" fmla="*/ 3500455 h 3500455"/>
              <a:gd name="connsiteX6" fmla="*/ 0 w 1320749"/>
              <a:gd name="connsiteY6" fmla="*/ 3500455 h 3500455"/>
              <a:gd name="connsiteX7" fmla="*/ 0 w 1320749"/>
              <a:gd name="connsiteY7" fmla="*/ 138679 h 3500455"/>
              <a:gd name="connsiteX8" fmla="*/ 138679 w 1320749"/>
              <a:gd name="connsiteY8" fmla="*/ 0 h 350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749" h="3500455">
                <a:moveTo>
                  <a:pt x="1182069" y="3500455"/>
                </a:moveTo>
                <a:lnTo>
                  <a:pt x="138680" y="3500455"/>
                </a:lnTo>
                <a:cubicBezTo>
                  <a:pt x="62090" y="3500455"/>
                  <a:pt x="1" y="3438366"/>
                  <a:pt x="1" y="3361776"/>
                </a:cubicBezTo>
                <a:lnTo>
                  <a:pt x="1" y="0"/>
                </a:lnTo>
                <a:lnTo>
                  <a:pt x="1" y="0"/>
                </a:lnTo>
                <a:lnTo>
                  <a:pt x="1320748" y="0"/>
                </a:lnTo>
                <a:lnTo>
                  <a:pt x="1320748" y="0"/>
                </a:lnTo>
                <a:lnTo>
                  <a:pt x="1320748" y="3361776"/>
                </a:lnTo>
                <a:cubicBezTo>
                  <a:pt x="1320748" y="3438366"/>
                  <a:pt x="1258659" y="3500455"/>
                  <a:pt x="1182069" y="3500455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10" tIns="113792" rIns="154411" bIns="15441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In Vivo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Studies</a:t>
            </a:r>
            <a:endParaRPr lang="en-US" sz="1200" b="1" kern="1200" dirty="0"/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Animal model</a:t>
            </a:r>
          </a:p>
          <a:p>
            <a:pPr marL="0" lvl="1" algn="ct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 </a:t>
            </a:r>
            <a:r>
              <a:rPr lang="en-US" sz="1050" kern="1200"/>
              <a:t>of 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 </a:t>
            </a:r>
            <a:r>
              <a:rPr lang="en-US" sz="1050" kern="1200"/>
              <a:t>Disease </a:t>
            </a:r>
            <a:r>
              <a:rPr lang="en-US" sz="1050" kern="1200" dirty="0"/>
              <a:t>States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Behavioural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</a:t>
            </a:r>
            <a:r>
              <a:rPr lang="en-US" sz="800"/>
              <a:t>  </a:t>
            </a:r>
            <a:r>
              <a:rPr lang="en-US" sz="1050" kern="1200"/>
              <a:t>Studies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 dirty="0"/>
              <a:t>Functional Imaging</a:t>
            </a: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50" kern="1200"/>
              <a:t>Ex Vivo</a:t>
            </a:r>
          </a:p>
          <a:p>
            <a:pPr marL="0" lvl="1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050"/>
              <a:t> </a:t>
            </a:r>
            <a:r>
              <a:rPr lang="en-US" sz="800"/>
              <a:t>  </a:t>
            </a:r>
            <a:r>
              <a:rPr lang="en-US" sz="1050" kern="1200"/>
              <a:t>Studies</a:t>
            </a:r>
            <a:endParaRPr lang="en-IN" sz="1050" kern="1200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50FE6F6-7D0F-4BC7-A0A7-E62E7D92C4DB}"/>
              </a:ext>
            </a:extLst>
          </p:cNvPr>
          <p:cNvSpPr/>
          <p:nvPr/>
        </p:nvSpPr>
        <p:spPr>
          <a:xfrm>
            <a:off x="7569466" y="2556837"/>
            <a:ext cx="1320749" cy="3500455"/>
          </a:xfrm>
          <a:custGeom>
            <a:avLst/>
            <a:gdLst>
              <a:gd name="connsiteX0" fmla="*/ 138679 w 1320749"/>
              <a:gd name="connsiteY0" fmla="*/ 0 h 3500455"/>
              <a:gd name="connsiteX1" fmla="*/ 1182070 w 1320749"/>
              <a:gd name="connsiteY1" fmla="*/ 0 h 3500455"/>
              <a:gd name="connsiteX2" fmla="*/ 1320749 w 1320749"/>
              <a:gd name="connsiteY2" fmla="*/ 138679 h 3500455"/>
              <a:gd name="connsiteX3" fmla="*/ 1320749 w 1320749"/>
              <a:gd name="connsiteY3" fmla="*/ 3500455 h 3500455"/>
              <a:gd name="connsiteX4" fmla="*/ 1320749 w 1320749"/>
              <a:gd name="connsiteY4" fmla="*/ 3500455 h 3500455"/>
              <a:gd name="connsiteX5" fmla="*/ 0 w 1320749"/>
              <a:gd name="connsiteY5" fmla="*/ 3500455 h 3500455"/>
              <a:gd name="connsiteX6" fmla="*/ 0 w 1320749"/>
              <a:gd name="connsiteY6" fmla="*/ 3500455 h 3500455"/>
              <a:gd name="connsiteX7" fmla="*/ 0 w 1320749"/>
              <a:gd name="connsiteY7" fmla="*/ 138679 h 3500455"/>
              <a:gd name="connsiteX8" fmla="*/ 138679 w 1320749"/>
              <a:gd name="connsiteY8" fmla="*/ 0 h 350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749" h="3500455">
                <a:moveTo>
                  <a:pt x="1182069" y="3500455"/>
                </a:moveTo>
                <a:lnTo>
                  <a:pt x="138680" y="3500455"/>
                </a:lnTo>
                <a:cubicBezTo>
                  <a:pt x="62090" y="3500455"/>
                  <a:pt x="1" y="3438366"/>
                  <a:pt x="1" y="3361776"/>
                </a:cubicBezTo>
                <a:lnTo>
                  <a:pt x="1" y="0"/>
                </a:lnTo>
                <a:lnTo>
                  <a:pt x="1" y="0"/>
                </a:lnTo>
                <a:lnTo>
                  <a:pt x="1320748" y="0"/>
                </a:lnTo>
                <a:lnTo>
                  <a:pt x="1320748" y="0"/>
                </a:lnTo>
                <a:lnTo>
                  <a:pt x="1320748" y="3361776"/>
                </a:lnTo>
                <a:cubicBezTo>
                  <a:pt x="1320748" y="3438366"/>
                  <a:pt x="1258659" y="3500455"/>
                  <a:pt x="1182069" y="3500455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10" tIns="113792" rIns="154410" bIns="15441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Clinical Trials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and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/>
              <a:t>Therapeutics</a:t>
            </a:r>
            <a:endParaRPr lang="en-IN" sz="1200" b="1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IN" sz="1050" kern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232C5-45AF-4C8D-AE35-ED5B927E61E1}"/>
              </a:ext>
            </a:extLst>
          </p:cNvPr>
          <p:cNvSpPr txBox="1"/>
          <p:nvPr/>
        </p:nvSpPr>
        <p:spPr>
          <a:xfrm>
            <a:off x="130825" y="169972"/>
            <a:ext cx="308090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Drug Discovery Process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85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68100B-1327-4284-8279-0138048DE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637"/>
            <a:ext cx="9144000" cy="3938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380849-F031-4C1B-9C02-5008A432C01B}"/>
              </a:ext>
            </a:extLst>
          </p:cNvPr>
          <p:cNvSpPr txBox="1"/>
          <p:nvPr/>
        </p:nvSpPr>
        <p:spPr>
          <a:xfrm>
            <a:off x="130825" y="169972"/>
            <a:ext cx="232627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후보물질 발굴과정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91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18CAA96-5FE0-4A9D-9241-50033525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728700"/>
            <a:ext cx="4608512" cy="271088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1D3A7E4-4392-4CEC-8003-FB6A037EB6AD}"/>
              </a:ext>
            </a:extLst>
          </p:cNvPr>
          <p:cNvSpPr/>
          <p:nvPr/>
        </p:nvSpPr>
        <p:spPr>
          <a:xfrm>
            <a:off x="347203" y="1926406"/>
            <a:ext cx="1314146" cy="3748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rgbClr val="0070C0"/>
                </a:solidFill>
              </a:rPr>
              <a:t>Active Set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C4F270D-50D9-4937-A33F-7D8B6541DFF2}"/>
              </a:ext>
            </a:extLst>
          </p:cNvPr>
          <p:cNvSpPr/>
          <p:nvPr/>
        </p:nvSpPr>
        <p:spPr>
          <a:xfrm>
            <a:off x="347203" y="2394458"/>
            <a:ext cx="1314146" cy="3748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Inactive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92934-71FC-478D-8C66-711AF9697DD3}"/>
              </a:ext>
            </a:extLst>
          </p:cNvPr>
          <p:cNvSpPr txBox="1"/>
          <p:nvPr/>
        </p:nvSpPr>
        <p:spPr>
          <a:xfrm>
            <a:off x="3310168" y="1531821"/>
            <a:ext cx="2593980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FF00"/>
                </a:solidFill>
              </a:rPr>
              <a:t>5,000</a:t>
            </a:r>
            <a:r>
              <a:rPr lang="ko-KR" altLang="en-US" sz="1200" b="1">
                <a:solidFill>
                  <a:srgbClr val="FFFF00"/>
                </a:solidFill>
              </a:rPr>
              <a:t>가지 표현자정보의 조합 학습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494A765-A3B2-48A5-860E-9065DF217398}"/>
              </a:ext>
            </a:extLst>
          </p:cNvPr>
          <p:cNvSpPr/>
          <p:nvPr/>
        </p:nvSpPr>
        <p:spPr>
          <a:xfrm>
            <a:off x="1786794" y="2124626"/>
            <a:ext cx="480949" cy="24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61CE5E-CE1A-4E77-8CB3-ECA62E72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68" y="4142614"/>
            <a:ext cx="1228725" cy="13525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891363D-09E2-4A5C-949B-22F113B290DE}"/>
              </a:ext>
            </a:extLst>
          </p:cNvPr>
          <p:cNvSpPr/>
          <p:nvPr/>
        </p:nvSpPr>
        <p:spPr>
          <a:xfrm>
            <a:off x="3239852" y="5416613"/>
            <a:ext cx="1586442" cy="29237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Learning</a:t>
            </a:r>
            <a:r>
              <a:rPr lang="ko-KR" altLang="en-US" sz="1400" b="1"/>
              <a:t> </a:t>
            </a:r>
            <a:r>
              <a:rPr lang="en-US" altLang="ko-KR" sz="1400" b="1"/>
              <a:t>Model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586F89-BD94-40E0-9DA0-4ECAFA78AE1D}"/>
              </a:ext>
            </a:extLst>
          </p:cNvPr>
          <p:cNvSpPr/>
          <p:nvPr/>
        </p:nvSpPr>
        <p:spPr>
          <a:xfrm>
            <a:off x="251520" y="1458354"/>
            <a:ext cx="1523872" cy="1466590"/>
          </a:xfrm>
          <a:prstGeom prst="roundRect">
            <a:avLst>
              <a:gd name="adj" fmla="val 1073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AAE4A90-F5F2-4FA3-9536-CB0698B43C84}"/>
              </a:ext>
            </a:extLst>
          </p:cNvPr>
          <p:cNvSpPr/>
          <p:nvPr/>
        </p:nvSpPr>
        <p:spPr>
          <a:xfrm>
            <a:off x="251520" y="1448780"/>
            <a:ext cx="1523872" cy="350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CBA214-D2FB-45DE-AA83-222FD2224497}"/>
              </a:ext>
            </a:extLst>
          </p:cNvPr>
          <p:cNvSpPr txBox="1"/>
          <p:nvPr/>
        </p:nvSpPr>
        <p:spPr>
          <a:xfrm>
            <a:off x="374426" y="1494358"/>
            <a:ext cx="1209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FF00"/>
                </a:solidFill>
              </a:rPr>
              <a:t>Drug Target</a:t>
            </a:r>
            <a:endParaRPr lang="ko-KR" altLang="en-US" sz="1400" b="1">
              <a:solidFill>
                <a:srgbClr val="FFFF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5455A8E-0D9C-40CE-89D5-5CD3A7B85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376119"/>
            <a:ext cx="1089188" cy="10414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5363C6-6604-4ABF-83AB-164D8EAA9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940" y="4818889"/>
            <a:ext cx="1033536" cy="10096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7B860B-BC5B-43D3-BC39-912B7F2C76AA}"/>
              </a:ext>
            </a:extLst>
          </p:cNvPr>
          <p:cNvSpPr txBox="1"/>
          <p:nvPr/>
        </p:nvSpPr>
        <p:spPr>
          <a:xfrm>
            <a:off x="305602" y="5847655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200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억 건 화합물 구조 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DB</a:t>
            </a:r>
          </a:p>
          <a:p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(18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조 개 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Informatioin)</a:t>
            </a:r>
            <a:endParaRPr lang="ko-KR" altLang="en-US" sz="1200" b="1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8EF477-2A5C-4A94-BE5E-E26E005902B7}"/>
              </a:ext>
            </a:extLst>
          </p:cNvPr>
          <p:cNvCxnSpPr/>
          <p:nvPr/>
        </p:nvCxnSpPr>
        <p:spPr>
          <a:xfrm>
            <a:off x="143215" y="3793055"/>
            <a:ext cx="87492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E15712B-128C-41C0-B9CF-38F5994FDD4E}"/>
              </a:ext>
            </a:extLst>
          </p:cNvPr>
          <p:cNvSpPr/>
          <p:nvPr/>
        </p:nvSpPr>
        <p:spPr>
          <a:xfrm>
            <a:off x="137540" y="800402"/>
            <a:ext cx="2130203" cy="340490"/>
          </a:xfrm>
          <a:prstGeom prst="roundRect">
            <a:avLst>
              <a:gd name="adj" fmla="val 48007"/>
            </a:avLst>
          </a:prstGeom>
          <a:solidFill>
            <a:srgbClr val="3AA9C5"/>
          </a:solidFill>
          <a:ln cmpd="thickThin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Model</a:t>
            </a:r>
            <a:r>
              <a:rPr lang="ko-KR" altLang="en-US" sz="1600" b="1"/>
              <a:t> </a:t>
            </a:r>
            <a:r>
              <a:rPr lang="en-US" altLang="ko-KR" sz="1600" b="1"/>
              <a:t>Build</a:t>
            </a:r>
            <a:endParaRPr lang="ko-KR" altLang="en-US" sz="1600" b="1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0D1116-F4B2-4064-8BA3-C5A2CE8B95C2}"/>
              </a:ext>
            </a:extLst>
          </p:cNvPr>
          <p:cNvSpPr/>
          <p:nvPr/>
        </p:nvSpPr>
        <p:spPr>
          <a:xfrm>
            <a:off x="137540" y="3925408"/>
            <a:ext cx="1523809" cy="340490"/>
          </a:xfrm>
          <a:prstGeom prst="roundRect">
            <a:avLst>
              <a:gd name="adj" fmla="val 48007"/>
            </a:avLst>
          </a:prstGeom>
          <a:solidFill>
            <a:srgbClr val="3AA9C5"/>
          </a:solidFill>
          <a:ln cmpd="thickThin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후보도출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1DD79FA-F4A9-4EB7-ABAA-FD4716DF3E6A}"/>
              </a:ext>
            </a:extLst>
          </p:cNvPr>
          <p:cNvSpPr/>
          <p:nvPr/>
        </p:nvSpPr>
        <p:spPr>
          <a:xfrm>
            <a:off x="2676672" y="4897752"/>
            <a:ext cx="480949" cy="24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C8DAC-3580-4E40-A108-6C5CB75FA177}"/>
              </a:ext>
            </a:extLst>
          </p:cNvPr>
          <p:cNvSpPr txBox="1"/>
          <p:nvPr/>
        </p:nvSpPr>
        <p:spPr>
          <a:xfrm>
            <a:off x="3692664" y="3410451"/>
            <a:ext cx="1820242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FF00"/>
                </a:solidFill>
              </a:rPr>
              <a:t>Parrallel GPU Machine</a:t>
            </a:r>
            <a:endParaRPr lang="ko-KR" altLang="en-US" sz="1200" b="1">
              <a:solidFill>
                <a:srgbClr val="FFFF00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F57422D-D09B-4326-8F00-2E2A7A3226AC}"/>
              </a:ext>
            </a:extLst>
          </p:cNvPr>
          <p:cNvSpPr/>
          <p:nvPr/>
        </p:nvSpPr>
        <p:spPr>
          <a:xfrm>
            <a:off x="4880140" y="4897752"/>
            <a:ext cx="480949" cy="24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D4DB4BA-7673-465C-93C9-D2B15281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08" y="1361930"/>
            <a:ext cx="1228725" cy="1352550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9E1F46C-4869-4301-93A4-6A31BFD1AA24}"/>
              </a:ext>
            </a:extLst>
          </p:cNvPr>
          <p:cNvSpPr/>
          <p:nvPr/>
        </p:nvSpPr>
        <p:spPr>
          <a:xfrm>
            <a:off x="7200292" y="2635929"/>
            <a:ext cx="1586442" cy="29237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Learning</a:t>
            </a:r>
            <a:r>
              <a:rPr lang="ko-KR" altLang="en-US" sz="1400" b="1"/>
              <a:t> </a:t>
            </a:r>
            <a:r>
              <a:rPr lang="en-US" altLang="ko-KR" sz="1400" b="1"/>
              <a:t>Model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0253E97-A4C5-4BCB-9488-3DE79E490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251" y="4376118"/>
            <a:ext cx="1223329" cy="12454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2185A6-1E66-4138-B817-7A878AD60B04}"/>
              </a:ext>
            </a:extLst>
          </p:cNvPr>
          <p:cNvSpPr txBox="1"/>
          <p:nvPr/>
        </p:nvSpPr>
        <p:spPr>
          <a:xfrm>
            <a:off x="3923928" y="5890447"/>
            <a:ext cx="2050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신규 골격 </a:t>
            </a:r>
            <a:r>
              <a:rPr lang="en-US" altLang="ko-KR" sz="1400" b="1"/>
              <a:t>Hit Filtering</a:t>
            </a:r>
            <a:endParaRPr lang="ko-KR" altLang="en-US" sz="1400" b="1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A6F2C30-8B2C-44CD-AF21-776FE8D0AD1C}"/>
              </a:ext>
            </a:extLst>
          </p:cNvPr>
          <p:cNvSpPr/>
          <p:nvPr/>
        </p:nvSpPr>
        <p:spPr>
          <a:xfrm>
            <a:off x="6909480" y="4875750"/>
            <a:ext cx="480949" cy="24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 descr="adme에 대한 이미지 검색결과">
            <a:extLst>
              <a:ext uri="{FF2B5EF4-FFF2-40B4-BE49-F238E27FC236}">
                <a16:creationId xmlns:a16="http://schemas.microsoft.com/office/drawing/2014/main" id="{B5AE970F-EEFA-4B24-89D7-625AA41C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37" y="4391590"/>
            <a:ext cx="1560716" cy="127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0C08E48-016B-4C66-9613-72577BDCC374}"/>
              </a:ext>
            </a:extLst>
          </p:cNvPr>
          <p:cNvSpPr txBox="1"/>
          <p:nvPr/>
        </p:nvSpPr>
        <p:spPr>
          <a:xfrm>
            <a:off x="7452320" y="589044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Hit Optimization</a:t>
            </a:r>
            <a:endParaRPr lang="ko-KR" altLang="en-US" sz="1400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1438CE-A197-4E64-8042-B0998518E18C}"/>
              </a:ext>
            </a:extLst>
          </p:cNvPr>
          <p:cNvSpPr txBox="1"/>
          <p:nvPr/>
        </p:nvSpPr>
        <p:spPr>
          <a:xfrm>
            <a:off x="6270283" y="5890447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100 Hit</a:t>
            </a:r>
            <a:endParaRPr lang="ko-KR" altLang="en-US" sz="14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1ED0D0-6A7F-48F3-AF02-27863A916620}"/>
              </a:ext>
            </a:extLst>
          </p:cNvPr>
          <p:cNvSpPr txBox="1"/>
          <p:nvPr/>
        </p:nvSpPr>
        <p:spPr>
          <a:xfrm>
            <a:off x="7156274" y="2998339"/>
            <a:ext cx="170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화합물의 활성을 정확히 표현할 수 있는 최적 조합 표현자 추출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69D0C7-6337-4E3B-9956-8E10E672F01C}"/>
              </a:ext>
            </a:extLst>
          </p:cNvPr>
          <p:cNvSpPr txBox="1"/>
          <p:nvPr/>
        </p:nvSpPr>
        <p:spPr>
          <a:xfrm>
            <a:off x="107504" y="3068960"/>
            <a:ext cx="2006511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FF00"/>
                </a:solidFill>
              </a:rPr>
              <a:t>Source: </a:t>
            </a:r>
            <a:r>
              <a:rPr lang="ko-KR" altLang="en-US" sz="1200" b="1">
                <a:solidFill>
                  <a:srgbClr val="FFFF00"/>
                </a:solidFill>
              </a:rPr>
              <a:t>실험</a:t>
            </a:r>
            <a:r>
              <a:rPr lang="en-US" altLang="ko-KR" sz="1200" b="1">
                <a:solidFill>
                  <a:srgbClr val="FFFF00"/>
                </a:solidFill>
              </a:rPr>
              <a:t>, </a:t>
            </a:r>
            <a:r>
              <a:rPr lang="ko-KR" altLang="en-US" sz="1200" b="1">
                <a:solidFill>
                  <a:srgbClr val="FFFF00"/>
                </a:solidFill>
              </a:rPr>
              <a:t>특허</a:t>
            </a:r>
            <a:r>
              <a:rPr lang="en-US" altLang="ko-KR" sz="1200" b="1">
                <a:solidFill>
                  <a:srgbClr val="FFFF00"/>
                </a:solidFill>
              </a:rPr>
              <a:t>, </a:t>
            </a:r>
            <a:r>
              <a:rPr lang="ko-KR" altLang="en-US" sz="1200" b="1">
                <a:solidFill>
                  <a:srgbClr val="FFFF00"/>
                </a:solidFill>
              </a:rPr>
              <a:t>논문</a:t>
            </a:r>
            <a:r>
              <a:rPr lang="en-US" altLang="ko-KR" sz="1200" b="1">
                <a:solidFill>
                  <a:srgbClr val="FFFF00"/>
                </a:solidFill>
              </a:rPr>
              <a:t>,,,</a:t>
            </a:r>
            <a:endParaRPr lang="ko-KR" altLang="en-US" sz="1200" b="1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27CE0E-6E86-4F29-964C-3A732D8ECDD0}"/>
              </a:ext>
            </a:extLst>
          </p:cNvPr>
          <p:cNvSpPr txBox="1"/>
          <p:nvPr/>
        </p:nvSpPr>
        <p:spPr>
          <a:xfrm>
            <a:off x="130825" y="169972"/>
            <a:ext cx="430117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인공지능을 활용한 후보물질의 발굴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913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A0567D6-C43A-45B9-BC5A-9A48D65B8E1D}"/>
              </a:ext>
            </a:extLst>
          </p:cNvPr>
          <p:cNvSpPr/>
          <p:nvPr/>
        </p:nvSpPr>
        <p:spPr>
          <a:xfrm>
            <a:off x="323528" y="980728"/>
            <a:ext cx="2016224" cy="396044"/>
          </a:xfrm>
          <a:prstGeom prst="roundRect">
            <a:avLst>
              <a:gd name="adj" fmla="val 48007"/>
            </a:avLst>
          </a:prstGeom>
          <a:solidFill>
            <a:srgbClr val="3AA9C5"/>
          </a:solidFill>
          <a:ln cmpd="thickThin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Training DB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E2B13C0-307F-4E68-AEF9-DC0382367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60284"/>
              </p:ext>
            </p:extLst>
          </p:nvPr>
        </p:nvGraphicFramePr>
        <p:xfrm>
          <a:off x="539552" y="1563355"/>
          <a:ext cx="2916324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663">
                  <a:extLst>
                    <a:ext uri="{9D8B030D-6E8A-4147-A177-3AD203B41FA5}">
                      <a16:colId xmlns:a16="http://schemas.microsoft.com/office/drawing/2014/main" val="1459724557"/>
                    </a:ext>
                  </a:extLst>
                </a:gridCol>
                <a:gridCol w="629661">
                  <a:extLst>
                    <a:ext uri="{9D8B030D-6E8A-4147-A177-3AD203B41FA5}">
                      <a16:colId xmlns:a16="http://schemas.microsoft.com/office/drawing/2014/main" val="123219639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all targets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2,589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08525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successful targets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397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64057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clinical targets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723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2881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research targets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1,469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3046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88741A-4710-4455-83D4-167D8C8AA449}"/>
              </a:ext>
            </a:extLst>
          </p:cNvPr>
          <p:cNvSpPr/>
          <p:nvPr/>
        </p:nvSpPr>
        <p:spPr>
          <a:xfrm>
            <a:off x="323528" y="4005064"/>
            <a:ext cx="2340260" cy="396044"/>
          </a:xfrm>
          <a:prstGeom prst="roundRect">
            <a:avLst>
              <a:gd name="adj" fmla="val 48007"/>
            </a:avLst>
          </a:prstGeom>
          <a:solidFill>
            <a:srgbClr val="3AA9C5"/>
          </a:solidFill>
          <a:ln cmpd="thickThin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FF00"/>
                </a:solidFill>
              </a:rPr>
              <a:t>Chemical Library</a:t>
            </a:r>
            <a:endParaRPr lang="ko-KR" altLang="en-US" b="1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85CDD90-2358-47D2-AC30-4BC401F13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97608"/>
              </p:ext>
            </p:extLst>
          </p:nvPr>
        </p:nvGraphicFramePr>
        <p:xfrm>
          <a:off x="4031940" y="1563355"/>
          <a:ext cx="4464496" cy="2005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27403">
                  <a:extLst>
                    <a:ext uri="{9D8B030D-6E8A-4147-A177-3AD203B41FA5}">
                      <a16:colId xmlns:a16="http://schemas.microsoft.com/office/drawing/2014/main" val="4184838857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8471624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drugs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31,614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73499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approved drugs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2,071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21147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drugs withdrawn from the market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154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17069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clinical trial drugs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7,291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93852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preclinical drugs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357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32491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drugs terminated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1,701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073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investigative drugs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17,803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2381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multi-target agents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26,368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518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No. of drug combinations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115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3839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2C35C4-6F07-4065-9CB7-8A1EBEF023F9}"/>
              </a:ext>
            </a:extLst>
          </p:cNvPr>
          <p:cNvSpPr txBox="1"/>
          <p:nvPr/>
        </p:nvSpPr>
        <p:spPr>
          <a:xfrm>
            <a:off x="2915816" y="4600031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b="1"/>
              <a:t>20 Billions Compounds</a:t>
            </a:r>
          </a:p>
          <a:p>
            <a:r>
              <a:rPr lang="en-US" altLang="ko-KR" b="1"/>
              <a:t>    (</a:t>
            </a:r>
            <a:r>
              <a:rPr lang="ko-KR" altLang="en-US" b="1"/>
              <a:t>전세계 구매가능 화합물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0E7F83-3426-4D41-A8CB-ED7CD508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1" y="4561158"/>
            <a:ext cx="1304925" cy="1247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90B554-9280-4DD2-9F63-4B64949D5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89" y="5135649"/>
            <a:ext cx="1238250" cy="1209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E48C8D-8C17-4EB5-BB9A-66D93D2F29ED}"/>
              </a:ext>
            </a:extLst>
          </p:cNvPr>
          <p:cNvSpPr txBox="1"/>
          <p:nvPr/>
        </p:nvSpPr>
        <p:spPr>
          <a:xfrm>
            <a:off x="3198569" y="5358876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0070C0"/>
                </a:solidFill>
              </a:rPr>
              <a:t>&gt; 5,000 </a:t>
            </a:r>
            <a:r>
              <a:rPr lang="ko-KR" altLang="en-US" sz="1400" b="1">
                <a:solidFill>
                  <a:srgbClr val="0070C0"/>
                </a:solidFill>
              </a:rPr>
              <a:t>개 표현자 정보</a:t>
            </a:r>
            <a:r>
              <a:rPr lang="en-US" altLang="ko-KR" sz="1400" b="1">
                <a:solidFill>
                  <a:srgbClr val="0070C0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0070C0"/>
                </a:solidFill>
              </a:rPr>
              <a:t>&gt; </a:t>
            </a:r>
            <a:r>
              <a:rPr lang="ko-KR" altLang="en-US" sz="1400" b="1">
                <a:solidFill>
                  <a:srgbClr val="0070C0"/>
                </a:solidFill>
              </a:rPr>
              <a:t>개당 </a:t>
            </a:r>
            <a:r>
              <a:rPr lang="en-US" altLang="ko-KR" sz="1400" b="1">
                <a:solidFill>
                  <a:srgbClr val="0070C0"/>
                </a:solidFill>
              </a:rPr>
              <a:t>250</a:t>
            </a:r>
            <a:r>
              <a:rPr lang="ko-KR" altLang="en-US" sz="1400" b="1">
                <a:solidFill>
                  <a:srgbClr val="0070C0"/>
                </a:solidFill>
              </a:rPr>
              <a:t>개 </a:t>
            </a:r>
            <a:r>
              <a:rPr lang="en-US" altLang="ko-KR" sz="1400" b="1">
                <a:solidFill>
                  <a:srgbClr val="0070C0"/>
                </a:solidFill>
              </a:rPr>
              <a:t>3</a:t>
            </a:r>
            <a:r>
              <a:rPr lang="ko-KR" altLang="en-US" sz="1400" b="1">
                <a:solidFill>
                  <a:srgbClr val="0070C0"/>
                </a:solidFill>
              </a:rPr>
              <a:t>차원 입체구조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5AA137-05E4-4C28-B745-C546E04AB0A0}"/>
              </a:ext>
            </a:extLst>
          </p:cNvPr>
          <p:cNvSpPr/>
          <p:nvPr/>
        </p:nvSpPr>
        <p:spPr>
          <a:xfrm>
            <a:off x="6396839" y="5120348"/>
            <a:ext cx="324036" cy="252028"/>
          </a:xfrm>
          <a:prstGeom prst="rightArrow">
            <a:avLst/>
          </a:prstGeom>
          <a:solidFill>
            <a:srgbClr val="3AA9C5"/>
          </a:solidFill>
          <a:ln>
            <a:solidFill>
              <a:srgbClr val="126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85174-5CDD-4F87-B74C-0FDEB232F562}"/>
              </a:ext>
            </a:extLst>
          </p:cNvPr>
          <p:cNvSpPr txBox="1"/>
          <p:nvPr/>
        </p:nvSpPr>
        <p:spPr>
          <a:xfrm>
            <a:off x="6804248" y="50606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1.875 x 10</a:t>
            </a:r>
            <a:r>
              <a:rPr lang="en-US" altLang="ko-KR" b="1" baseline="30000">
                <a:solidFill>
                  <a:schemeClr val="accent6">
                    <a:lumMod val="75000"/>
                  </a:schemeClr>
                </a:solidFill>
              </a:rPr>
              <a:t>14 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정보</a:t>
            </a:r>
          </a:p>
        </p:txBody>
      </p:sp>
      <p:pic>
        <p:nvPicPr>
          <p:cNvPr id="12" name="_x261284136" descr="EMB0000074426ad">
            <a:extLst>
              <a:ext uri="{FF2B5EF4-FFF2-40B4-BE49-F238E27FC236}">
                <a16:creationId xmlns:a16="http://schemas.microsoft.com/office/drawing/2014/main" id="{4DBED241-9E4A-43AD-AA32-1D020A00E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59027" y="2459265"/>
            <a:ext cx="966851" cy="124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075F70-C531-417E-AEB5-83436B5E9AF1}"/>
              </a:ext>
            </a:extLst>
          </p:cNvPr>
          <p:cNvSpPr txBox="1"/>
          <p:nvPr/>
        </p:nvSpPr>
        <p:spPr>
          <a:xfrm>
            <a:off x="130825" y="159924"/>
            <a:ext cx="2006511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Drug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Database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6BE9256-C586-43C1-9F3A-700F43E97BD5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rot="16200000" flipH="1">
            <a:off x="4303819" y="1518938"/>
            <a:ext cx="2423767" cy="4659713"/>
          </a:xfrm>
          <a:prstGeom prst="bentConnector3">
            <a:avLst>
              <a:gd name="adj1" fmla="val 61216"/>
            </a:avLst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9930D5-BC0D-4EE8-A85F-D5CBBB84EE14}"/>
              </a:ext>
            </a:extLst>
          </p:cNvPr>
          <p:cNvSpPr/>
          <p:nvPr/>
        </p:nvSpPr>
        <p:spPr>
          <a:xfrm>
            <a:off x="3131840" y="2528900"/>
            <a:ext cx="108012" cy="1080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FBF34-E96F-451C-9A41-F027749229ED}"/>
              </a:ext>
            </a:extLst>
          </p:cNvPr>
          <p:cNvSpPr txBox="1"/>
          <p:nvPr/>
        </p:nvSpPr>
        <p:spPr>
          <a:xfrm>
            <a:off x="4468872" y="3945667"/>
            <a:ext cx="148790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rgbClr val="00B050"/>
                </a:solidFill>
              </a:rPr>
              <a:t>혁신 신약개발</a:t>
            </a:r>
          </a:p>
        </p:txBody>
      </p:sp>
    </p:spTree>
    <p:extLst>
      <p:ext uri="{BB962C8B-B14F-4D97-AF65-F5344CB8AC3E}">
        <p14:creationId xmlns:p14="http://schemas.microsoft.com/office/powerpoint/2010/main" val="4010364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B4BCFA7-D677-4D9B-AD85-F20741D6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231" y="973793"/>
            <a:ext cx="3347987" cy="291258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/>
            <a:tailEnd/>
          </a:ln>
          <a:effectLst/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DC00CAA9-95E5-40CE-83D8-088107E64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07" y="973794"/>
            <a:ext cx="2251137" cy="5191510"/>
          </a:xfrm>
          <a:prstGeom prst="rect">
            <a:avLst/>
          </a:prstGeom>
          <a:noFill/>
          <a:ln w="28575" algn="ctr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9">
            <a:extLst>
              <a:ext uri="{FF2B5EF4-FFF2-40B4-BE49-F238E27FC236}">
                <a16:creationId xmlns:a16="http://schemas.microsoft.com/office/drawing/2014/main" id="{55E805FB-28B7-488E-854B-68395C499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05" y="4178150"/>
            <a:ext cx="28586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  Now 84,846 PDB entry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600"/>
              <a:t>  &gt;&gt; 36 series PDB Data</a:t>
            </a:r>
            <a:endParaRPr lang="ko-KR" altLang="en-US" sz="16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60D2FF-1A21-493F-A5FD-91BA431F6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92945"/>
              </p:ext>
            </p:extLst>
          </p:nvPr>
        </p:nvGraphicFramePr>
        <p:xfrm>
          <a:off x="6012160" y="973793"/>
          <a:ext cx="2916324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663">
                  <a:extLst>
                    <a:ext uri="{9D8B030D-6E8A-4147-A177-3AD203B41FA5}">
                      <a16:colId xmlns:a16="http://schemas.microsoft.com/office/drawing/2014/main" val="1459724557"/>
                    </a:ext>
                  </a:extLst>
                </a:gridCol>
                <a:gridCol w="629661">
                  <a:extLst>
                    <a:ext uri="{9D8B030D-6E8A-4147-A177-3AD203B41FA5}">
                      <a16:colId xmlns:a16="http://schemas.microsoft.com/office/drawing/2014/main" val="123219639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all targets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2,589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08525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successful targets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397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64057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clinical targets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723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2881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No. of research targets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1,469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30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9E2607-F187-4FA7-A2F3-CCACC1EF7331}"/>
              </a:ext>
            </a:extLst>
          </p:cNvPr>
          <p:cNvSpPr txBox="1"/>
          <p:nvPr/>
        </p:nvSpPr>
        <p:spPr>
          <a:xfrm>
            <a:off x="130825" y="159924"/>
            <a:ext cx="208986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rgbClr val="FFFF00"/>
                </a:solidFill>
              </a:rPr>
              <a:t>Drug Target DB</a:t>
            </a:r>
            <a:endParaRPr lang="en-US" altLang="ko-KR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1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2037169"/>
            <a:ext cx="3702828" cy="312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0825" y="169972"/>
            <a:ext cx="393729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</a:rPr>
              <a:t>차원의 </a:t>
            </a:r>
            <a:r>
              <a:rPr lang="ko-KR" altLang="en-US" sz="2000" b="1" dirty="0" err="1">
                <a:solidFill>
                  <a:schemeClr val="bg1"/>
                </a:solidFill>
              </a:rPr>
              <a:t>저분자</a:t>
            </a:r>
            <a:r>
              <a:rPr lang="ko-KR" altLang="en-US" sz="2000" b="1" dirty="0">
                <a:solidFill>
                  <a:schemeClr val="bg1"/>
                </a:solidFill>
              </a:rPr>
              <a:t> 단백질 상호작용</a:t>
            </a:r>
          </a:p>
        </p:txBody>
      </p:sp>
      <p:pic>
        <p:nvPicPr>
          <p:cNvPr id="8" name="_x261284136" descr="EMB0000074426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274763"/>
            <a:ext cx="3627760" cy="465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643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61284136" descr="EMB0000074426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1196752"/>
            <a:ext cx="3708412" cy="47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87524" y="1214750"/>
            <a:ext cx="4014369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0070C0"/>
                </a:solidFill>
                <a:latin typeface="+mj-ea"/>
                <a:ea typeface="+mj-ea"/>
              </a:rPr>
              <a:t> Receptor Structure Unknown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; Ligand Structure Unknown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; Ligand Structure Known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0070C0"/>
                </a:solidFill>
                <a:latin typeface="+mj-ea"/>
                <a:ea typeface="+mj-ea"/>
              </a:rPr>
              <a:t> Receptor Structure Known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; Ligand Structure Unknown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; Ligand Structure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825" y="169972"/>
            <a:ext cx="434913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Category of Rational Drug Design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211960" y="5049180"/>
            <a:ext cx="792088" cy="25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43950" y="4977172"/>
            <a:ext cx="115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Receptor</a:t>
            </a:r>
            <a:endParaRPr lang="ko-KR" altLang="en-US" b="1" dirty="0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6472342" y="3068960"/>
            <a:ext cx="792088" cy="252028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92401" y="299695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Ligand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3115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빅데이터에 대한 이미지 검색결과">
            <a:extLst>
              <a:ext uri="{FF2B5EF4-FFF2-40B4-BE49-F238E27FC236}">
                <a16:creationId xmlns:a16="http://schemas.microsoft.com/office/drawing/2014/main" id="{58B5AA1F-B91C-47A0-B15F-D41766C3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" y="1628800"/>
            <a:ext cx="8007035" cy="34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2419D-F46E-4B9D-8164-DBFBD470D045}"/>
              </a:ext>
            </a:extLst>
          </p:cNvPr>
          <p:cNvSpPr txBox="1"/>
          <p:nvPr/>
        </p:nvSpPr>
        <p:spPr>
          <a:xfrm>
            <a:off x="130825" y="169972"/>
            <a:ext cx="307808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4</a:t>
            </a:r>
            <a:r>
              <a:rPr lang="ko-KR" altLang="en-US" sz="2000" b="1">
                <a:solidFill>
                  <a:schemeClr val="bg1"/>
                </a:solidFill>
              </a:rPr>
              <a:t>차 산업혁명과 빅데이터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12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825" y="169972"/>
            <a:ext cx="434913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Category of Rational Drug Design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95536" y="908720"/>
            <a:ext cx="3618426" cy="39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0070C0"/>
                </a:solidFill>
              </a:rPr>
              <a:t>Receptor structure unknown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7560840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 Ligand  &gt;&gt;  Unknown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; generate 3D structure, similarity, diversity, </a:t>
            </a:r>
            <a:r>
              <a:rPr lang="en-US" altLang="ko-KR" sz="1600" dirty="0" err="1"/>
              <a:t>combi-chem</a:t>
            </a:r>
            <a:endParaRPr lang="en-US" altLang="ko-KR" sz="1600" dirty="0"/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 Ligand  &gt;&gt;  Known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; Analog based drug design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; develop </a:t>
            </a:r>
            <a:r>
              <a:rPr lang="en-US" altLang="ko-KR" sz="1600" dirty="0" err="1"/>
              <a:t>pharmacophore</a:t>
            </a:r>
            <a:r>
              <a:rPr lang="en-US" altLang="ko-KR" sz="1600" dirty="0"/>
              <a:t> models &amp; </a:t>
            </a:r>
            <a:r>
              <a:rPr lang="en-US" altLang="ko-KR" sz="1600" dirty="0" err="1"/>
              <a:t>hyposythesis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; DB searching, similarity search, QSAR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83568" y="3897052"/>
            <a:ext cx="532594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 Ligand  &gt;&gt;  Unknown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j-lt"/>
              </a:rPr>
              <a:t>  ; find ligands or ligand fragment to fill receptor site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j-lt"/>
              </a:rPr>
              <a:t>  ; receptor based 3D searching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 Ligand  &gt;&gt;  Known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+mj-lt"/>
              </a:rPr>
              <a:t>  ; Structure based drug design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+mj-lt"/>
              </a:rPr>
              <a:t>  ; Receptor-ligand interaction and  dynamics, Docking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95536" y="3453607"/>
            <a:ext cx="3336298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0070C0"/>
                </a:solidFill>
              </a:rPr>
              <a:t>Receptor structure known</a:t>
            </a:r>
          </a:p>
        </p:txBody>
      </p:sp>
    </p:spTree>
    <p:extLst>
      <p:ext uri="{BB962C8B-B14F-4D97-AF65-F5344CB8AC3E}">
        <p14:creationId xmlns:p14="http://schemas.microsoft.com/office/powerpoint/2010/main" val="273065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3F9CCA-3C09-4ED4-A638-81B771CB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0" y="815392"/>
            <a:ext cx="8226660" cy="5366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9F31A-01A6-4460-B4F8-86BD4A82211A}"/>
              </a:ext>
            </a:extLst>
          </p:cNvPr>
          <p:cNvSpPr txBox="1"/>
          <p:nvPr/>
        </p:nvSpPr>
        <p:spPr>
          <a:xfrm>
            <a:off x="130825" y="169972"/>
            <a:ext cx="408156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Ex&gt; </a:t>
            </a:r>
            <a:r>
              <a:rPr lang="ko-KR" altLang="en-US" sz="2000" b="1">
                <a:solidFill>
                  <a:schemeClr val="bg1"/>
                </a:solidFill>
              </a:rPr>
              <a:t>인공지능 기반 후보물질 발굴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72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4B26AC-0165-47ED-A3F3-A2CFF19B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7" y="980728"/>
            <a:ext cx="7568966" cy="5243208"/>
          </a:xfrm>
          <a:prstGeom prst="rect">
            <a:avLst/>
          </a:prstGeom>
        </p:spPr>
      </p:pic>
      <p:sp>
        <p:nvSpPr>
          <p:cNvPr id="3" name="AutoShape 5">
            <a:extLst>
              <a:ext uri="{FF2B5EF4-FFF2-40B4-BE49-F238E27FC236}">
                <a16:creationId xmlns:a16="http://schemas.microsoft.com/office/drawing/2014/main" id="{64E5F11F-D08A-49A8-988F-7DD91A67E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636" y="728700"/>
            <a:ext cx="1332148" cy="360040"/>
          </a:xfrm>
          <a:prstGeom prst="roundRect">
            <a:avLst>
              <a:gd name="adj" fmla="val 50000"/>
            </a:avLst>
          </a:prstGeom>
          <a:solidFill>
            <a:srgbClr val="3AA9C5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0"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Fragment</a:t>
            </a:r>
            <a:endParaRPr kumimoji="0"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C0C783BB-BA1D-4C93-83B2-B5A5EB446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926" y="728700"/>
            <a:ext cx="1332148" cy="360040"/>
          </a:xfrm>
          <a:prstGeom prst="roundRect">
            <a:avLst>
              <a:gd name="adj" fmla="val 50000"/>
            </a:avLst>
          </a:prstGeom>
          <a:solidFill>
            <a:srgbClr val="3AA9C5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0"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Interaction</a:t>
            </a:r>
            <a:endParaRPr kumimoji="0"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B26E07CF-4554-4EEA-8DA4-ED21DFCDB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204" y="728700"/>
            <a:ext cx="1717160" cy="360040"/>
          </a:xfrm>
          <a:prstGeom prst="roundRect">
            <a:avLst>
              <a:gd name="adj" fmla="val 50000"/>
            </a:avLst>
          </a:prstGeom>
          <a:solidFill>
            <a:srgbClr val="3AA9C5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0"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Pharmacophore</a:t>
            </a:r>
            <a:endParaRPr kumimoji="0"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AF5E5-B948-48A8-9E69-573C4482B0D0}"/>
              </a:ext>
            </a:extLst>
          </p:cNvPr>
          <p:cNvSpPr txBox="1"/>
          <p:nvPr/>
        </p:nvSpPr>
        <p:spPr>
          <a:xfrm>
            <a:off x="130825" y="169972"/>
            <a:ext cx="408156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Ex&gt; </a:t>
            </a:r>
            <a:r>
              <a:rPr lang="ko-KR" altLang="en-US" sz="2000" b="1">
                <a:solidFill>
                  <a:schemeClr val="bg1"/>
                </a:solidFill>
              </a:rPr>
              <a:t>인공지능 기반 후보물질 발굴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36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4B96E-EA65-44C6-BE6F-56F650C1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102" y="980728"/>
            <a:ext cx="2445366" cy="24462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8296E2-3273-4790-8417-66B46DFC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102" y="3603763"/>
            <a:ext cx="2419071" cy="2419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1C8AA-B63C-426E-AFF4-DDD15900F1DA}"/>
              </a:ext>
            </a:extLst>
          </p:cNvPr>
          <p:cNvSpPr txBox="1"/>
          <p:nvPr/>
        </p:nvSpPr>
        <p:spPr>
          <a:xfrm>
            <a:off x="6408204" y="1088740"/>
            <a:ext cx="8451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/>
              <a:t>[ Hit ]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00E30-7656-4E29-99FD-A10008715042}"/>
              </a:ext>
            </a:extLst>
          </p:cNvPr>
          <p:cNvSpPr txBox="1"/>
          <p:nvPr/>
        </p:nvSpPr>
        <p:spPr>
          <a:xfrm>
            <a:off x="6408204" y="3717032"/>
            <a:ext cx="8451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/>
              <a:t>[ Hit ]</a:t>
            </a:r>
            <a:endParaRPr lang="ko-KR" altLang="en-US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EFCDDC-0F20-4154-80D8-724B36DAB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086" y="4204147"/>
            <a:ext cx="1442426" cy="158778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91AE2E-B922-4091-931C-A9F0ECDFF145}"/>
              </a:ext>
            </a:extLst>
          </p:cNvPr>
          <p:cNvSpPr/>
          <p:nvPr/>
        </p:nvSpPr>
        <p:spPr>
          <a:xfrm>
            <a:off x="1901069" y="5662533"/>
            <a:ext cx="1862357" cy="34322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Learning</a:t>
            </a:r>
            <a:r>
              <a:rPr lang="ko-KR" altLang="en-US" sz="1400" b="1"/>
              <a:t> </a:t>
            </a:r>
            <a:r>
              <a:rPr lang="en-US" altLang="ko-KR" sz="1400" b="1"/>
              <a:t>Model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76B4EF-2519-464A-80A2-7F3A976FB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82" y="872865"/>
            <a:ext cx="2609544" cy="24952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DC968F-A6D0-467B-B870-8AEC02E5B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107" y="1052737"/>
            <a:ext cx="1342199" cy="1311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6DCF29-24D4-4468-9AF0-FDE79B63F9FC}"/>
              </a:ext>
            </a:extLst>
          </p:cNvPr>
          <p:cNvSpPr txBox="1"/>
          <p:nvPr/>
        </p:nvSpPr>
        <p:spPr>
          <a:xfrm>
            <a:off x="2646258" y="2406580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200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억 건 화합물 구조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DB</a:t>
            </a:r>
          </a:p>
          <a:p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(18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조 개 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Informatioin)</a:t>
            </a:r>
            <a:endParaRPr lang="ko-KR" altLang="en-US" sz="12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DF9B21C-9D6E-4698-9CEE-7F2155DA6D25}"/>
              </a:ext>
            </a:extLst>
          </p:cNvPr>
          <p:cNvSpPr/>
          <p:nvPr/>
        </p:nvSpPr>
        <p:spPr>
          <a:xfrm rot="5400000">
            <a:off x="2469715" y="3499099"/>
            <a:ext cx="729821" cy="373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3F4656F-486A-44D1-B7B2-11475A773078}"/>
              </a:ext>
            </a:extLst>
          </p:cNvPr>
          <p:cNvSpPr/>
          <p:nvPr/>
        </p:nvSpPr>
        <p:spPr>
          <a:xfrm>
            <a:off x="4686354" y="4811221"/>
            <a:ext cx="729821" cy="373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554EE-6774-4F71-9B59-653E634FAA16}"/>
              </a:ext>
            </a:extLst>
          </p:cNvPr>
          <p:cNvSpPr txBox="1"/>
          <p:nvPr/>
        </p:nvSpPr>
        <p:spPr>
          <a:xfrm>
            <a:off x="130825" y="169972"/>
            <a:ext cx="408156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Ex&gt; </a:t>
            </a:r>
            <a:r>
              <a:rPr lang="ko-KR" altLang="en-US" sz="2000" b="1">
                <a:solidFill>
                  <a:schemeClr val="bg1"/>
                </a:solidFill>
              </a:rPr>
              <a:t>인공지능 기반 후보물질 발굴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5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825" y="169972"/>
            <a:ext cx="523348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Deep </a:t>
            </a:r>
            <a:r>
              <a:rPr lang="en-US" altLang="ko-KR" sz="2000" b="1" dirty="0">
                <a:solidFill>
                  <a:schemeClr val="bg1"/>
                </a:solidFill>
              </a:rPr>
              <a:t>Learning ADME </a:t>
            </a:r>
            <a:r>
              <a:rPr lang="en-US" altLang="ko-KR" sz="2000" b="1">
                <a:solidFill>
                  <a:schemeClr val="bg1"/>
                </a:solidFill>
              </a:rPr>
              <a:t>Toxicity Prediction</a:t>
            </a:r>
            <a:endParaRPr lang="en-US" altLang="ko-KR" sz="2000" b="1" dirty="0">
              <a:solidFill>
                <a:srgbClr val="FFFF00"/>
              </a:solidFill>
            </a:endParaRPr>
          </a:p>
        </p:txBody>
      </p:sp>
      <p:sp>
        <p:nvSpPr>
          <p:cNvPr id="3" name="모서리가 둥근 직사각형 10"/>
          <p:cNvSpPr/>
          <p:nvPr/>
        </p:nvSpPr>
        <p:spPr>
          <a:xfrm>
            <a:off x="320675" y="1412776"/>
            <a:ext cx="8502650" cy="4791108"/>
          </a:xfrm>
          <a:prstGeom prst="roundRect">
            <a:avLst>
              <a:gd name="adj" fmla="val 3000"/>
            </a:avLst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kern="0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grpSp>
        <p:nvGrpSpPr>
          <p:cNvPr id="4" name="그룹 11"/>
          <p:cNvGrpSpPr>
            <a:grpSpLocks/>
          </p:cNvGrpSpPr>
          <p:nvPr/>
        </p:nvGrpSpPr>
        <p:grpSpPr bwMode="auto">
          <a:xfrm>
            <a:off x="769938" y="1631884"/>
            <a:ext cx="7604125" cy="4522788"/>
            <a:chOff x="250825" y="1381274"/>
            <a:chExt cx="8526463" cy="5072062"/>
          </a:xfrm>
        </p:grpSpPr>
        <p:pic>
          <p:nvPicPr>
            <p:cNvPr id="5" name="Picture 5" descr="AD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8" y="1417786"/>
              <a:ext cx="8382000" cy="503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395009" y="3542553"/>
              <a:ext cx="1297661" cy="1296055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b="0" kern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048463" y="1778280"/>
              <a:ext cx="1295880" cy="1297835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b="0" kern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6477457" y="1381274"/>
              <a:ext cx="2246429" cy="31867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i="1" kern="0" dirty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in </a:t>
              </a:r>
              <a:r>
                <a:rPr kumimoji="0" lang="en-US" altLang="ko-KR" sz="1400" i="1" kern="0" dirty="0" err="1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silico</a:t>
              </a:r>
              <a:r>
                <a:rPr kumimoji="0" lang="en-US" altLang="ko-KR" sz="1400" i="1" kern="0" dirty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 PPB Prediction</a:t>
              </a: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250825" y="5988678"/>
              <a:ext cx="2513438" cy="32045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i="1" kern="0" dirty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in </a:t>
              </a:r>
              <a:r>
                <a:rPr kumimoji="0" lang="en-US" altLang="ko-KR" sz="1400" i="1" kern="0" dirty="0" err="1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silico</a:t>
              </a:r>
              <a:r>
                <a:rPr kumimoji="0" lang="en-US" altLang="ko-KR" sz="1400" i="1" kern="0" dirty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 Caco-2 Prediction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248437" y="5988678"/>
              <a:ext cx="3609616" cy="345155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i="1" kern="0" dirty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Metabolic Site, Metabolite Prediction</a:t>
              </a:r>
            </a:p>
          </p:txBody>
        </p:sp>
      </p:grpSp>
      <p:sp>
        <p:nvSpPr>
          <p:cNvPr id="11" name="모서리가 둥근 직사각형 32"/>
          <p:cNvSpPr>
            <a:spLocks noChangeArrowheads="1"/>
          </p:cNvSpPr>
          <p:nvPr/>
        </p:nvSpPr>
        <p:spPr bwMode="auto">
          <a:xfrm>
            <a:off x="320675" y="764704"/>
            <a:ext cx="8502650" cy="500062"/>
          </a:xfrm>
          <a:prstGeom prst="roundRect">
            <a:avLst>
              <a:gd name="adj" fmla="val 88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tIns="0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ko-KR" altLang="en-US" sz="1600" dirty="0">
                <a:solidFill>
                  <a:srgbClr val="0070C0"/>
                </a:solidFill>
              </a:rPr>
              <a:t>최적 </a:t>
            </a:r>
            <a:r>
              <a:rPr lang="ko-KR" altLang="en-US" sz="1600" dirty="0" err="1">
                <a:solidFill>
                  <a:srgbClr val="0070C0"/>
                </a:solidFill>
              </a:rPr>
              <a:t>후보주</a:t>
            </a:r>
            <a:r>
              <a:rPr lang="ko-KR" altLang="en-US" sz="1600" dirty="0">
                <a:solidFill>
                  <a:srgbClr val="0070C0"/>
                </a:solidFill>
              </a:rPr>
              <a:t> 선별을 위한 </a:t>
            </a:r>
            <a:r>
              <a:rPr lang="en-US" altLang="ko-KR" sz="1600" i="1" dirty="0">
                <a:solidFill>
                  <a:srgbClr val="0070C0"/>
                </a:solidFill>
              </a:rPr>
              <a:t>in vitro</a:t>
            </a:r>
            <a:r>
              <a:rPr lang="en-US" altLang="ko-KR" sz="1600" dirty="0">
                <a:solidFill>
                  <a:srgbClr val="0070C0"/>
                </a:solidFill>
              </a:rPr>
              <a:t> ADME / Toxicity Prediction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143508" y="800708"/>
            <a:ext cx="2160240" cy="36004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lang="en-US" altLang="ko-KR" sz="1600" b="1" kern="0">
                <a:solidFill>
                  <a:srgbClr val="FFFF00"/>
                </a:solidFill>
              </a:rPr>
              <a:t>Design &lt; 1 days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0733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6BF08E-7511-4431-AD66-078259710841}"/>
              </a:ext>
            </a:extLst>
          </p:cNvPr>
          <p:cNvSpPr txBox="1"/>
          <p:nvPr/>
        </p:nvSpPr>
        <p:spPr>
          <a:xfrm>
            <a:off x="130825" y="169972"/>
            <a:ext cx="190789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AI</a:t>
            </a:r>
            <a:r>
              <a:rPr lang="ko-KR" altLang="en-US" sz="2000" b="1">
                <a:solidFill>
                  <a:schemeClr val="bg1"/>
                </a:solidFill>
              </a:rPr>
              <a:t>의 성능 요소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4A9AB-65E6-4D6C-BC11-8B59ED5697D4}"/>
              </a:ext>
            </a:extLst>
          </p:cNvPr>
          <p:cNvSpPr txBox="1"/>
          <p:nvPr/>
        </p:nvSpPr>
        <p:spPr>
          <a:xfrm>
            <a:off x="420864" y="980728"/>
            <a:ext cx="8302273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</a:rPr>
              <a:t>전체 데이터의 </a:t>
            </a:r>
            <a:r>
              <a:rPr lang="en-US" altLang="ko-KR" sz="2000" b="1">
                <a:solidFill>
                  <a:srgbClr val="0070C0"/>
                </a:solidFill>
              </a:rPr>
              <a:t>Set</a:t>
            </a:r>
            <a:r>
              <a:rPr lang="ko-KR" altLang="en-US" sz="2000" b="1">
                <a:solidFill>
                  <a:srgbClr val="0070C0"/>
                </a:solidFill>
              </a:rPr>
              <a:t>에서 같은 데이터를 어떻게 자르는지에 관한 노하우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85CCAD-0388-4C99-9E7F-50B53F1C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2507482"/>
            <a:ext cx="8460432" cy="20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1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2F6195-0A3A-42FC-9635-65AE656F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7" y="872716"/>
            <a:ext cx="3570449" cy="2932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C3FB99-5189-4C8C-BEEF-99581666B56B}"/>
              </a:ext>
            </a:extLst>
          </p:cNvPr>
          <p:cNvSpPr txBox="1"/>
          <p:nvPr/>
        </p:nvSpPr>
        <p:spPr>
          <a:xfrm>
            <a:off x="130825" y="169972"/>
            <a:ext cx="411484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Natural Product Drug Discovery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A2825-D4FA-4BFA-919A-727DE3C4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240868"/>
            <a:ext cx="6300700" cy="39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58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F3643836-A58A-4E73-AA55-AB95C9A1037E}"/>
              </a:ext>
            </a:extLst>
          </p:cNvPr>
          <p:cNvSpPr/>
          <p:nvPr/>
        </p:nvSpPr>
        <p:spPr bwMode="auto">
          <a:xfrm>
            <a:off x="464315" y="1300204"/>
            <a:ext cx="8215370" cy="3714776"/>
          </a:xfrm>
          <a:prstGeom prst="ellipse">
            <a:avLst/>
          </a:prstGeom>
          <a:noFill/>
          <a:ln w="38100">
            <a:solidFill>
              <a:srgbClr val="75DBFF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http://www.novamagazine.com.au/images/2009/Statin-Deception.jpg">
            <a:extLst>
              <a:ext uri="{FF2B5EF4-FFF2-40B4-BE49-F238E27FC236}">
                <a16:creationId xmlns:a16="http://schemas.microsoft.com/office/drawing/2014/main" id="{DD8945EA-F00C-42C7-99C4-05E462BD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7587" y="4229162"/>
            <a:ext cx="1928826" cy="190296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3A715-04F2-41E8-97FC-8524F39F0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604" y="4703365"/>
            <a:ext cx="1008790" cy="1030124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7" name="그림 6" descr="약물.png">
            <a:extLst>
              <a:ext uri="{FF2B5EF4-FFF2-40B4-BE49-F238E27FC236}">
                <a16:creationId xmlns:a16="http://schemas.microsoft.com/office/drawing/2014/main" id="{7B0D31E4-FBB3-4AF1-9C23-98929EE338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" y="1728832"/>
            <a:ext cx="1938734" cy="1857388"/>
          </a:xfrm>
          <a:prstGeom prst="rect">
            <a:avLst/>
          </a:prstGeom>
        </p:spPr>
      </p:pic>
      <p:pic>
        <p:nvPicPr>
          <p:cNvPr id="8" name="Picture 7" descr="Cloud Computing">
            <a:extLst>
              <a:ext uri="{FF2B5EF4-FFF2-40B4-BE49-F238E27FC236}">
                <a16:creationId xmlns:a16="http://schemas.microsoft.com/office/drawing/2014/main" id="{50B60644-4C90-413D-B4B1-9DD47387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06" y="1969434"/>
            <a:ext cx="1793339" cy="1045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BE807C14-5654-4EFA-89D5-22E989898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282" y="3086154"/>
            <a:ext cx="1500198" cy="285752"/>
          </a:xfrm>
          <a:prstGeom prst="roundRect">
            <a:avLst>
              <a:gd name="adj" fmla="val 16962"/>
            </a:avLst>
          </a:prstGeom>
          <a:solidFill>
            <a:srgbClr val="336699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latinLnBrk="0">
              <a:spcBef>
                <a:spcPct val="50000"/>
              </a:spcBef>
              <a:buClr>
                <a:schemeClr val="tx1"/>
              </a:buClr>
              <a:defRPr/>
            </a:pPr>
            <a:r>
              <a:rPr kumimoji="0" lang="ko-KR" altLang="en-US" sz="1100">
                <a:solidFill>
                  <a:srgbClr val="FFFFFF"/>
                </a:solidFill>
              </a:rPr>
              <a:t>미래 합성가능 화합물</a:t>
            </a:r>
            <a:endParaRPr kumimoji="0" lang="ko-KR" altLang="en-US" sz="11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39146-0A11-415F-B0BF-415A237E2BAC}"/>
              </a:ext>
            </a:extLst>
          </p:cNvPr>
          <p:cNvSpPr txBox="1"/>
          <p:nvPr/>
        </p:nvSpPr>
        <p:spPr>
          <a:xfrm>
            <a:off x="428596" y="2207753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/>
              <a:t>10</a:t>
            </a:r>
            <a:r>
              <a:rPr lang="en-US" altLang="ko-KR" sz="3600" b="1" baseline="30000"/>
              <a:t>60</a:t>
            </a:r>
            <a:endParaRPr lang="ko-KR" altLang="en-US" sz="3600" b="1" baseline="30000"/>
          </a:p>
        </p:txBody>
      </p:sp>
      <p:pic>
        <p:nvPicPr>
          <p:cNvPr id="11" name="Picture 6" descr="http://static.freepik.com/free-photo/database-server_17-1015132035.jpg">
            <a:extLst>
              <a:ext uri="{FF2B5EF4-FFF2-40B4-BE49-F238E27FC236}">
                <a16:creationId xmlns:a16="http://schemas.microsoft.com/office/drawing/2014/main" id="{4115B0FC-3B77-408A-856A-3C03BDCF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282" y="3729096"/>
            <a:ext cx="500038" cy="61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 descr="http://upload.wikimedia.org/wikipedia/commons/e/e6/Spombe_Pop2p_protein_structure_rainbow.png">
            <a:extLst>
              <a:ext uri="{FF2B5EF4-FFF2-40B4-BE49-F238E27FC236}">
                <a16:creationId xmlns:a16="http://schemas.microsoft.com/office/drawing/2014/main" id="{C90F8192-A6AE-4062-8B36-A2F39C04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7752" y="728700"/>
            <a:ext cx="1726293" cy="1428760"/>
          </a:xfrm>
          <a:prstGeom prst="rect">
            <a:avLst/>
          </a:prstGeom>
          <a:noFill/>
        </p:spPr>
      </p:pic>
      <p:sp>
        <p:nvSpPr>
          <p:cNvPr id="13" name="AutoShape 5">
            <a:extLst>
              <a:ext uri="{FF2B5EF4-FFF2-40B4-BE49-F238E27FC236}">
                <a16:creationId xmlns:a16="http://schemas.microsoft.com/office/drawing/2014/main" id="{DF66FCD3-77FA-49E7-B6C3-431A365EE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2" y="2014584"/>
            <a:ext cx="1500198" cy="285752"/>
          </a:xfrm>
          <a:prstGeom prst="roundRect">
            <a:avLst>
              <a:gd name="adj" fmla="val 16962"/>
            </a:avLst>
          </a:prstGeom>
          <a:solidFill>
            <a:srgbClr val="336699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latinLnBrk="0">
              <a:spcBef>
                <a:spcPct val="50000"/>
              </a:spcBef>
              <a:buClr>
                <a:schemeClr val="tx1"/>
              </a:buClr>
              <a:defRPr/>
            </a:pPr>
            <a:r>
              <a:rPr kumimoji="0" lang="ko-KR" altLang="en-US" sz="1100">
                <a:solidFill>
                  <a:srgbClr val="FFFFFF"/>
                </a:solidFill>
              </a:rPr>
              <a:t>질환 단백질 </a:t>
            </a:r>
            <a:r>
              <a:rPr kumimoji="0" lang="en-US" altLang="ko-KR" sz="1100">
                <a:solidFill>
                  <a:srgbClr val="FFFFFF"/>
                </a:solidFill>
              </a:rPr>
              <a:t>BigData</a:t>
            </a:r>
            <a:endParaRPr kumimoji="0" lang="ko-KR" altLang="en-US" sz="1100" dirty="0">
              <a:solidFill>
                <a:srgbClr val="FFFFFF"/>
              </a:solidFill>
            </a:endParaRPr>
          </a:p>
        </p:txBody>
      </p:sp>
      <p:pic>
        <p:nvPicPr>
          <p:cNvPr id="14" name="Picture 6" descr="http://static.freepik.com/free-photo/database-server_17-1015132035.jpg">
            <a:extLst>
              <a:ext uri="{FF2B5EF4-FFF2-40B4-BE49-F238E27FC236}">
                <a16:creationId xmlns:a16="http://schemas.microsoft.com/office/drawing/2014/main" id="{37FCEEAD-2DE7-4C2B-9E6D-C1AA5B24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6342" y="2443212"/>
            <a:ext cx="500038" cy="61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Infographic-the-body-as-a-source-of-big-data-HealthIT-Infographic-NetApp-Infographic1">
            <a:extLst>
              <a:ext uri="{FF2B5EF4-FFF2-40B4-BE49-F238E27FC236}">
                <a16:creationId xmlns:a16="http://schemas.microsoft.com/office/drawing/2014/main" id="{7A36EE4C-FF48-4961-9BD5-ED7D9790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90888" y="1728832"/>
            <a:ext cx="1238830" cy="2553537"/>
          </a:xfrm>
          <a:prstGeom prst="rect">
            <a:avLst/>
          </a:prstGeom>
          <a:noFill/>
        </p:spPr>
      </p:pic>
      <p:sp>
        <p:nvSpPr>
          <p:cNvPr id="16" name="AutoShape 5">
            <a:extLst>
              <a:ext uri="{FF2B5EF4-FFF2-40B4-BE49-F238E27FC236}">
                <a16:creationId xmlns:a16="http://schemas.microsoft.com/office/drawing/2014/main" id="{6286A543-0924-4B2D-9417-ABE306C9C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677" y="3586220"/>
            <a:ext cx="1500198" cy="285752"/>
          </a:xfrm>
          <a:prstGeom prst="roundRect">
            <a:avLst>
              <a:gd name="adj" fmla="val 16962"/>
            </a:avLst>
          </a:prstGeom>
          <a:solidFill>
            <a:srgbClr val="336699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latinLnBrk="0">
              <a:spcBef>
                <a:spcPct val="50000"/>
              </a:spcBef>
              <a:buClr>
                <a:schemeClr val="tx1"/>
              </a:buClr>
              <a:defRPr/>
            </a:pPr>
            <a:r>
              <a:rPr kumimoji="0" lang="ko-KR" altLang="en-US" sz="1100">
                <a:solidFill>
                  <a:srgbClr val="FFFFFF"/>
                </a:solidFill>
              </a:rPr>
              <a:t>임상 </a:t>
            </a:r>
            <a:r>
              <a:rPr kumimoji="0" lang="en-US" altLang="ko-KR" sz="1100">
                <a:solidFill>
                  <a:srgbClr val="FFFFFF"/>
                </a:solidFill>
              </a:rPr>
              <a:t>BigData</a:t>
            </a:r>
            <a:endParaRPr kumimoji="0" lang="ko-KR" altLang="en-US" sz="1100" dirty="0">
              <a:solidFill>
                <a:srgbClr val="FFFFFF"/>
              </a:solidFill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CCFCEBC0-AEFC-4571-9DD6-299045D1A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86" y="3729096"/>
            <a:ext cx="1571636" cy="785818"/>
          </a:xfrm>
          <a:prstGeom prst="roundRect">
            <a:avLst>
              <a:gd name="adj" fmla="val 16962"/>
            </a:avLst>
          </a:prstGeom>
          <a:solidFill>
            <a:srgbClr val="92D050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</a:t>
            </a:r>
            <a:r>
              <a:rPr kumimoji="0" lang="ko-KR" altLang="en-US" sz="1050">
                <a:solidFill>
                  <a:srgbClr val="0070C0"/>
                </a:solidFill>
              </a:rPr>
              <a:t>구조 자동 생성</a:t>
            </a:r>
            <a:endParaRPr kumimoji="0" lang="en-US" altLang="ko-KR" sz="1050">
              <a:solidFill>
                <a:srgbClr val="0070C0"/>
              </a:solidFill>
            </a:endParaRPr>
          </a:p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</a:t>
            </a:r>
            <a:r>
              <a:rPr kumimoji="0" lang="ko-KR" altLang="en-US" sz="1050">
                <a:solidFill>
                  <a:srgbClr val="0070C0"/>
                </a:solidFill>
              </a:rPr>
              <a:t>화합물 </a:t>
            </a:r>
            <a:r>
              <a:rPr kumimoji="0" lang="en-US" altLang="ko-KR" sz="1050">
                <a:solidFill>
                  <a:srgbClr val="0070C0"/>
                </a:solidFill>
              </a:rPr>
              <a:t>BigData </a:t>
            </a:r>
            <a:r>
              <a:rPr kumimoji="0" lang="ko-KR" altLang="en-US" sz="1050">
                <a:solidFill>
                  <a:srgbClr val="0070C0"/>
                </a:solidFill>
              </a:rPr>
              <a:t>생성</a:t>
            </a:r>
            <a:endParaRPr kumimoji="0" lang="en-US" altLang="ko-KR" sz="1050">
              <a:solidFill>
                <a:srgbClr val="0070C0"/>
              </a:solidFill>
            </a:endParaRPr>
          </a:p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</a:t>
            </a:r>
            <a:r>
              <a:rPr kumimoji="0" lang="ko-KR" altLang="en-US" sz="1050">
                <a:solidFill>
                  <a:srgbClr val="0070C0"/>
                </a:solidFill>
              </a:rPr>
              <a:t>질환군별 클러스터링</a:t>
            </a:r>
            <a:endParaRPr kumimoji="0" lang="ko-KR" altLang="en-US" sz="1050" dirty="0">
              <a:solidFill>
                <a:srgbClr val="0070C0"/>
              </a:solidFill>
            </a:endParaRPr>
          </a:p>
        </p:txBody>
      </p:sp>
      <p:pic>
        <p:nvPicPr>
          <p:cNvPr id="18" name="Picture 6" descr="http://static.freepik.com/free-photo/database-server_17-1015132035.jpg">
            <a:extLst>
              <a:ext uri="{FF2B5EF4-FFF2-40B4-BE49-F238E27FC236}">
                <a16:creationId xmlns:a16="http://schemas.microsoft.com/office/drawing/2014/main" id="{FD740139-2D78-46F6-A3B4-43FA9EBAA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3800534"/>
            <a:ext cx="500038" cy="61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AutoShape 5">
            <a:extLst>
              <a:ext uri="{FF2B5EF4-FFF2-40B4-BE49-F238E27FC236}">
                <a16:creationId xmlns:a16="http://schemas.microsoft.com/office/drawing/2014/main" id="{02DF90D7-D941-491F-8D18-4CD1009CA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818" y="2371774"/>
            <a:ext cx="1571636" cy="785818"/>
          </a:xfrm>
          <a:prstGeom prst="roundRect">
            <a:avLst>
              <a:gd name="adj" fmla="val 16962"/>
            </a:avLst>
          </a:prstGeom>
          <a:solidFill>
            <a:srgbClr val="92D050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3</a:t>
            </a:r>
            <a:r>
              <a:rPr kumimoji="0" lang="ko-KR" altLang="en-US" sz="1050">
                <a:solidFill>
                  <a:srgbClr val="0070C0"/>
                </a:solidFill>
              </a:rPr>
              <a:t>차원 구조 결정</a:t>
            </a:r>
            <a:endParaRPr kumimoji="0" lang="en-US" altLang="ko-KR" sz="1050">
              <a:solidFill>
                <a:srgbClr val="0070C0"/>
              </a:solidFill>
            </a:endParaRPr>
          </a:p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</a:t>
            </a:r>
            <a:r>
              <a:rPr kumimoji="0" lang="ko-KR" altLang="en-US" sz="1050">
                <a:solidFill>
                  <a:srgbClr val="0070C0"/>
                </a:solidFill>
              </a:rPr>
              <a:t>화합물 가상탐색</a:t>
            </a:r>
            <a:endParaRPr kumimoji="0" lang="en-US" altLang="ko-KR" sz="1050">
              <a:solidFill>
                <a:srgbClr val="0070C0"/>
              </a:solidFill>
            </a:endParaRPr>
          </a:p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</a:t>
            </a:r>
            <a:r>
              <a:rPr kumimoji="0" lang="ko-KR" altLang="en-US" sz="1050">
                <a:solidFill>
                  <a:srgbClr val="0070C0"/>
                </a:solidFill>
              </a:rPr>
              <a:t>신호전달 </a:t>
            </a:r>
            <a:r>
              <a:rPr kumimoji="0" lang="en-US" altLang="ko-KR" sz="1050">
                <a:solidFill>
                  <a:srgbClr val="0070C0"/>
                </a:solidFill>
              </a:rPr>
              <a:t>BigData</a:t>
            </a:r>
            <a:r>
              <a:rPr kumimoji="0" lang="ko-KR" altLang="en-US" sz="1050">
                <a:solidFill>
                  <a:srgbClr val="0070C0"/>
                </a:solidFill>
              </a:rPr>
              <a:t>생성</a:t>
            </a:r>
            <a:endParaRPr kumimoji="0" lang="ko-KR" altLang="en-US" sz="1050" dirty="0">
              <a:solidFill>
                <a:srgbClr val="0070C0"/>
              </a:solidFill>
            </a:endParaRPr>
          </a:p>
        </p:txBody>
      </p:sp>
      <p:pic>
        <p:nvPicPr>
          <p:cNvPr id="20" name="Picture 11" descr="http://biomedicalcomputationreview.org/sites/default/files/u6/addinggenomicsdnashape2.jpg">
            <a:extLst>
              <a:ext uri="{FF2B5EF4-FFF2-40B4-BE49-F238E27FC236}">
                <a16:creationId xmlns:a16="http://schemas.microsoft.com/office/drawing/2014/main" id="{372775B7-72F5-4135-A1F6-FD0ED896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43174" y="800138"/>
            <a:ext cx="1143008" cy="1143008"/>
          </a:xfrm>
          <a:prstGeom prst="rect">
            <a:avLst/>
          </a:prstGeom>
          <a:noFill/>
        </p:spPr>
      </p:pic>
      <p:sp>
        <p:nvSpPr>
          <p:cNvPr id="21" name="AutoShape 5">
            <a:extLst>
              <a:ext uri="{FF2B5EF4-FFF2-40B4-BE49-F238E27FC236}">
                <a16:creationId xmlns:a16="http://schemas.microsoft.com/office/drawing/2014/main" id="{61E2FAC6-87F9-497E-AC61-4C6F83977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422" y="2014584"/>
            <a:ext cx="1500198" cy="285752"/>
          </a:xfrm>
          <a:prstGeom prst="roundRect">
            <a:avLst>
              <a:gd name="adj" fmla="val 16962"/>
            </a:avLst>
          </a:prstGeom>
          <a:solidFill>
            <a:srgbClr val="336699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latinLnBrk="0">
              <a:spcBef>
                <a:spcPct val="50000"/>
              </a:spcBef>
              <a:buClr>
                <a:schemeClr val="tx1"/>
              </a:buClr>
              <a:defRPr/>
            </a:pPr>
            <a:r>
              <a:rPr kumimoji="0" lang="en-US" altLang="ko-KR" sz="1100">
                <a:solidFill>
                  <a:srgbClr val="FFFFFF"/>
                </a:solidFill>
              </a:rPr>
              <a:t>Genomic BigData</a:t>
            </a:r>
            <a:endParaRPr kumimoji="0" lang="ko-KR" altLang="en-US" sz="1100" dirty="0">
              <a:solidFill>
                <a:srgbClr val="FFFFFF"/>
              </a:solidFill>
            </a:endParaRPr>
          </a:p>
        </p:txBody>
      </p:sp>
      <p:pic>
        <p:nvPicPr>
          <p:cNvPr id="22" name="Picture 6" descr="http://static.freepik.com/free-photo/database-server_17-1015132035.jpg">
            <a:extLst>
              <a:ext uri="{FF2B5EF4-FFF2-40B4-BE49-F238E27FC236}">
                <a16:creationId xmlns:a16="http://schemas.microsoft.com/office/drawing/2014/main" id="{74A664BF-44C7-4067-8D6B-AC491046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3108" y="2443212"/>
            <a:ext cx="500038" cy="61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5">
            <a:extLst>
              <a:ext uri="{FF2B5EF4-FFF2-40B4-BE49-F238E27FC236}">
                <a16:creationId xmlns:a16="http://schemas.microsoft.com/office/drawing/2014/main" id="{EB38B126-60BC-4177-84CA-600EFBBF2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74" y="2371774"/>
            <a:ext cx="1643074" cy="785818"/>
          </a:xfrm>
          <a:prstGeom prst="roundRect">
            <a:avLst>
              <a:gd name="adj" fmla="val 16962"/>
            </a:avLst>
          </a:prstGeom>
          <a:solidFill>
            <a:srgbClr val="92D050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Genomic BigData</a:t>
            </a:r>
          </a:p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</a:t>
            </a:r>
            <a:r>
              <a:rPr kumimoji="0" lang="ko-KR" altLang="en-US" sz="1050">
                <a:solidFill>
                  <a:srgbClr val="0070C0"/>
                </a:solidFill>
              </a:rPr>
              <a:t>맞춤의약 </a:t>
            </a:r>
            <a:r>
              <a:rPr kumimoji="0" lang="en-US" altLang="ko-KR" sz="1050">
                <a:solidFill>
                  <a:srgbClr val="0070C0"/>
                </a:solidFill>
              </a:rPr>
              <a:t>SNP BigData</a:t>
            </a:r>
          </a:p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</a:t>
            </a:r>
            <a:r>
              <a:rPr kumimoji="0" lang="ko-KR" altLang="en-US" sz="1050">
                <a:solidFill>
                  <a:srgbClr val="0070C0"/>
                </a:solidFill>
              </a:rPr>
              <a:t>표적질환 </a:t>
            </a:r>
            <a:r>
              <a:rPr kumimoji="0" lang="en-US" altLang="ko-KR" sz="1050">
                <a:solidFill>
                  <a:srgbClr val="0070C0"/>
                </a:solidFill>
              </a:rPr>
              <a:t>BigData</a:t>
            </a:r>
            <a:endParaRPr kumimoji="0" lang="ko-KR" altLang="en-US" sz="1050" dirty="0">
              <a:solidFill>
                <a:srgbClr val="0070C0"/>
              </a:solidFill>
            </a:endParaRP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806DEE58-447C-42E5-A36C-8CB5402B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>
            <a:off x="4627670" y="3467568"/>
            <a:ext cx="801586" cy="690155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6419C483-28FF-4984-8E87-BE7C68488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 flipH="1">
            <a:off x="3571869" y="3467568"/>
            <a:ext cx="801586" cy="690155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53AFEBCB-A5FC-4BE9-B6F4-4921C899B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43570" y="4800666"/>
            <a:ext cx="785818" cy="778771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0A4CAFB5-0429-4535-994E-B44488649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714612" y="4729228"/>
            <a:ext cx="785818" cy="778771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28" name="AutoShape 5">
            <a:extLst>
              <a:ext uri="{FF2B5EF4-FFF2-40B4-BE49-F238E27FC236}">
                <a16:creationId xmlns:a16="http://schemas.microsoft.com/office/drawing/2014/main" id="{53EE3D9B-6720-4C8C-80DB-E73DB909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958" y="3871972"/>
            <a:ext cx="1571636" cy="785818"/>
          </a:xfrm>
          <a:prstGeom prst="roundRect">
            <a:avLst>
              <a:gd name="adj" fmla="val 16962"/>
            </a:avLst>
          </a:prstGeom>
          <a:solidFill>
            <a:srgbClr val="92D050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Patient Record</a:t>
            </a:r>
          </a:p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Test Results</a:t>
            </a:r>
          </a:p>
          <a:p>
            <a:pPr algn="l" latinLnBrk="0"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50">
                <a:solidFill>
                  <a:srgbClr val="0070C0"/>
                </a:solidFill>
              </a:rPr>
              <a:t> Clinical Record</a:t>
            </a:r>
            <a:endParaRPr kumimoji="0" lang="ko-KR" altLang="en-US" sz="1050" dirty="0">
              <a:solidFill>
                <a:srgbClr val="0070C0"/>
              </a:solidFill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87832B74-A352-4427-85FA-FF6AC3B2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59" y="6015112"/>
            <a:ext cx="2786082" cy="285752"/>
          </a:xfrm>
          <a:prstGeom prst="roundRect">
            <a:avLst>
              <a:gd name="adj" fmla="val 16962"/>
            </a:avLst>
          </a:prstGeom>
          <a:solidFill>
            <a:srgbClr val="336699"/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latinLnBrk="0">
              <a:spcBef>
                <a:spcPct val="50000"/>
              </a:spcBef>
              <a:buClr>
                <a:schemeClr val="tx1"/>
              </a:buClr>
              <a:defRPr/>
            </a:pPr>
            <a:r>
              <a:rPr kumimoji="0" lang="en-US" altLang="ko-KR" sz="1100">
                <a:solidFill>
                  <a:srgbClr val="FFFFFF"/>
                </a:solidFill>
              </a:rPr>
              <a:t>Next Genaration Drug Development</a:t>
            </a:r>
            <a:endParaRPr kumimoji="0" lang="ko-KR" altLang="en-US" sz="1100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D4EEE7-9E14-4526-9D5B-2FD49345BBE4}"/>
              </a:ext>
            </a:extLst>
          </p:cNvPr>
          <p:cNvSpPr txBox="1"/>
          <p:nvPr/>
        </p:nvSpPr>
        <p:spPr>
          <a:xfrm>
            <a:off x="130825" y="169972"/>
            <a:ext cx="505798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AI based Big Data Management System</a:t>
            </a:r>
            <a:endParaRPr lang="ko-KR" altLang="en-US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726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103AF9-9CA5-4C0A-B05B-907A760ADBD4}"/>
              </a:ext>
            </a:extLst>
          </p:cNvPr>
          <p:cNvSpPr/>
          <p:nvPr/>
        </p:nvSpPr>
        <p:spPr>
          <a:xfrm>
            <a:off x="11660" y="1772816"/>
            <a:ext cx="9144000" cy="1440160"/>
          </a:xfrm>
          <a:prstGeom prst="rect">
            <a:avLst/>
          </a:prstGeom>
          <a:solidFill>
            <a:srgbClr val="126A93"/>
          </a:solidFill>
          <a:ln>
            <a:solidFill>
              <a:srgbClr val="126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rgbClr val="FFFF00"/>
                </a:solidFill>
              </a:rPr>
              <a:t>빅데이터 처리를 위한 시스템 기초 </a:t>
            </a:r>
            <a:r>
              <a:rPr lang="en-US" altLang="ko-KR" sz="2800" b="1">
                <a:solidFill>
                  <a:srgbClr val="FFFF00"/>
                </a:solidFill>
              </a:rPr>
              <a:t>: </a:t>
            </a:r>
            <a:r>
              <a:rPr lang="ko-KR" altLang="en-US" sz="2800" b="1">
                <a:solidFill>
                  <a:srgbClr val="FFFF00"/>
                </a:solidFill>
              </a:rPr>
              <a:t>리눅스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5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0737B-96F9-4BAA-8F97-0CF2D84DE20D}"/>
              </a:ext>
            </a:extLst>
          </p:cNvPr>
          <p:cNvSpPr txBox="1"/>
          <p:nvPr/>
        </p:nvSpPr>
        <p:spPr>
          <a:xfrm>
            <a:off x="130825" y="169972"/>
            <a:ext cx="169469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Linux</a:t>
            </a:r>
            <a:r>
              <a:rPr lang="ko-KR" altLang="en-US" sz="2000" b="1">
                <a:solidFill>
                  <a:schemeClr val="bg1"/>
                </a:solidFill>
              </a:rPr>
              <a:t>의 역사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52A4ED1D-C433-4C7D-961C-0577490AA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88250"/>
            <a:ext cx="8929047" cy="300082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/>
              <a:t>Unix was developed at Bell Laboratories in 1969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/>
              <a:t>Before UNIX, most computers ran single jobs in batch mode</a:t>
            </a:r>
          </a:p>
          <a:p>
            <a:pPr>
              <a:lnSpc>
                <a:spcPct val="150000"/>
              </a:lnSpc>
            </a:pPr>
            <a:r>
              <a:rPr lang="en-US" altLang="ko-KR" b="0"/>
              <a:t>     </a:t>
            </a:r>
            <a:r>
              <a:rPr lang="en-US" altLang="ko-KR"/>
              <a:t>; </a:t>
            </a:r>
            <a:r>
              <a:rPr lang="en-US" altLang="ko-KR" b="0"/>
              <a:t>Computer systems served only one user at a time</a:t>
            </a:r>
          </a:p>
          <a:p>
            <a:pPr>
              <a:lnSpc>
                <a:spcPct val="150000"/>
              </a:lnSpc>
            </a:pPr>
            <a:r>
              <a:rPr lang="en-US" altLang="ko-KR" b="0"/>
              <a:t>     ; The power and speed of computers were underutilize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; </a:t>
            </a:r>
            <a:r>
              <a:rPr lang="en-US" altLang="ko-KR" b="0"/>
              <a:t>It was difficult to share data and programs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/>
              <a:t>GNU Project (1984) : “</a:t>
            </a:r>
            <a:r>
              <a:rPr lang="en-US" altLang="ko-KR" b="1">
                <a:solidFill>
                  <a:srgbClr val="FF0000"/>
                </a:solidFill>
              </a:rPr>
              <a:t>G</a:t>
            </a:r>
            <a:r>
              <a:rPr lang="en-US" altLang="ko-KR" b="1"/>
              <a:t>NU is </a:t>
            </a:r>
            <a:r>
              <a:rPr lang="en-US" altLang="ko-KR" b="1">
                <a:solidFill>
                  <a:srgbClr val="FF0000"/>
                </a:solidFill>
              </a:rPr>
              <a:t>N</a:t>
            </a:r>
            <a:r>
              <a:rPr lang="en-US" altLang="ko-KR" b="1"/>
              <a:t>ot </a:t>
            </a:r>
            <a:r>
              <a:rPr lang="en-US" altLang="ko-KR" b="1">
                <a:solidFill>
                  <a:srgbClr val="FF0000"/>
                </a:solidFill>
              </a:rPr>
              <a:t>U</a:t>
            </a:r>
            <a:r>
              <a:rPr lang="en-US" altLang="ko-KR" b="1"/>
              <a:t>nix, </a:t>
            </a:r>
            <a:r>
              <a:rPr lang="en-US" altLang="ko-KR" b="1">
                <a:solidFill>
                  <a:srgbClr val="0070C0"/>
                </a:solidFill>
              </a:rPr>
              <a:t>SW</a:t>
            </a:r>
            <a:r>
              <a:rPr lang="ko-KR" altLang="en-US" b="1">
                <a:solidFill>
                  <a:srgbClr val="0070C0"/>
                </a:solidFill>
              </a:rPr>
              <a:t>의 자유로운 실행</a:t>
            </a:r>
            <a:r>
              <a:rPr lang="en-US" altLang="ko-KR" b="1">
                <a:solidFill>
                  <a:srgbClr val="0070C0"/>
                </a:solidFill>
              </a:rPr>
              <a:t>,</a:t>
            </a:r>
            <a:r>
              <a:rPr lang="ko-KR" altLang="en-US" b="1">
                <a:solidFill>
                  <a:srgbClr val="0070C0"/>
                </a:solidFill>
              </a:rPr>
              <a:t>복사</a:t>
            </a:r>
            <a:r>
              <a:rPr lang="en-US" altLang="ko-KR" b="1">
                <a:solidFill>
                  <a:srgbClr val="0070C0"/>
                </a:solidFill>
              </a:rPr>
              <a:t>, </a:t>
            </a:r>
            <a:r>
              <a:rPr lang="ko-KR" altLang="en-US" b="1">
                <a:solidFill>
                  <a:srgbClr val="0070C0"/>
                </a:solidFill>
              </a:rPr>
              <a:t>수정</a:t>
            </a:r>
            <a:r>
              <a:rPr lang="en-US" altLang="ko-KR" b="1">
                <a:solidFill>
                  <a:srgbClr val="0070C0"/>
                </a:solidFill>
              </a:rPr>
              <a:t>, </a:t>
            </a:r>
            <a:r>
              <a:rPr lang="ko-KR" altLang="en-US" b="1">
                <a:solidFill>
                  <a:srgbClr val="0070C0"/>
                </a:solidFill>
              </a:rPr>
              <a:t>배포</a:t>
            </a:r>
            <a:r>
              <a:rPr lang="en-US" altLang="ko-KR" b="1"/>
              <a:t>”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/>
              <a:t>LINUX (1991)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0D140E-D085-49FD-8AA8-6294E6471147}"/>
              </a:ext>
            </a:extLst>
          </p:cNvPr>
          <p:cNvGrpSpPr/>
          <p:nvPr/>
        </p:nvGrpSpPr>
        <p:grpSpPr>
          <a:xfrm>
            <a:off x="1287889" y="1048670"/>
            <a:ext cx="6568223" cy="400110"/>
            <a:chOff x="683568" y="1124744"/>
            <a:chExt cx="6568223" cy="40011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1248DEE-FDAE-4335-BA9B-E6E43A3D42E4}"/>
                </a:ext>
              </a:extLst>
            </p:cNvPr>
            <p:cNvSpPr/>
            <p:nvPr/>
          </p:nvSpPr>
          <p:spPr>
            <a:xfrm>
              <a:off x="683568" y="1124744"/>
              <a:ext cx="1694695" cy="400110"/>
            </a:xfrm>
            <a:prstGeom prst="roundRect">
              <a:avLst>
                <a:gd name="adj" fmla="val 427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상업용 </a:t>
              </a:r>
              <a:r>
                <a:rPr lang="en-US" altLang="ko-KR"/>
                <a:t>UNIX</a:t>
              </a:r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CA18E69-1E2D-4E47-9945-8E9F198AAD7E}"/>
                </a:ext>
              </a:extLst>
            </p:cNvPr>
            <p:cNvCxnSpPr>
              <a:cxnSpLocks/>
            </p:cNvCxnSpPr>
            <p:nvPr/>
          </p:nvCxnSpPr>
          <p:spPr>
            <a:xfrm>
              <a:off x="3005826" y="1307556"/>
              <a:ext cx="156617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713620E-2E64-49DE-BD72-05238D077ADB}"/>
                </a:ext>
              </a:extLst>
            </p:cNvPr>
            <p:cNvSpPr/>
            <p:nvPr/>
          </p:nvSpPr>
          <p:spPr>
            <a:xfrm>
              <a:off x="5199563" y="1124744"/>
              <a:ext cx="2052228" cy="400110"/>
            </a:xfrm>
            <a:prstGeom prst="roundRect">
              <a:avLst>
                <a:gd name="adj" fmla="val 427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비상업용 </a:t>
              </a:r>
              <a:r>
                <a:rPr lang="en-US" altLang="ko-KR"/>
                <a:t>Linux</a:t>
              </a:r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40196C9-393C-4454-B1EA-21B6A6BB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4689071"/>
            <a:ext cx="6809570" cy="11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518F23-1F7F-455A-AC3D-C6C2765529EC}"/>
              </a:ext>
            </a:extLst>
          </p:cNvPr>
          <p:cNvSpPr txBox="1"/>
          <p:nvPr/>
        </p:nvSpPr>
        <p:spPr>
          <a:xfrm>
            <a:off x="130825" y="169972"/>
            <a:ext cx="20697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산업혁명의 역사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14ED3F-451B-44DD-81A7-6B5B660D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1093782"/>
            <a:ext cx="8316416" cy="489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0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7446D-7C88-4A99-BEBD-ACE499C682A5}"/>
              </a:ext>
            </a:extLst>
          </p:cNvPr>
          <p:cNvSpPr txBox="1"/>
          <p:nvPr/>
        </p:nvSpPr>
        <p:spPr>
          <a:xfrm>
            <a:off x="130825" y="169972"/>
            <a:ext cx="169469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Linux</a:t>
            </a:r>
            <a:r>
              <a:rPr lang="ko-KR" altLang="en-US" sz="2000" b="1">
                <a:solidFill>
                  <a:schemeClr val="bg1"/>
                </a:solidFill>
              </a:rPr>
              <a:t>의 종류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AC819-E68F-48B7-BF21-E4F11357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0" y="895455"/>
            <a:ext cx="8892480" cy="28935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10A4E8-086C-493F-BD9A-BEED4CEC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4111915"/>
            <a:ext cx="1909564" cy="7611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D27A8-2115-4BA7-8F04-A447B2181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65" y="4130041"/>
            <a:ext cx="2160240" cy="7248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331CE7-41EF-4D92-9994-124A96F2B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890" y="4137100"/>
            <a:ext cx="1476164" cy="71074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3DDDFB-3810-4669-8F0F-8BCAFF1FB7DB}"/>
              </a:ext>
            </a:extLst>
          </p:cNvPr>
          <p:cNvGrpSpPr/>
          <p:nvPr/>
        </p:nvGrpSpPr>
        <p:grpSpPr>
          <a:xfrm>
            <a:off x="363386" y="5150427"/>
            <a:ext cx="8417228" cy="834857"/>
            <a:chOff x="295232" y="4948524"/>
            <a:chExt cx="8417228" cy="83485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1486F9F-F78F-4F41-87D7-4F0513DF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5232" y="4948524"/>
              <a:ext cx="1409260" cy="58529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3E3BFC9-1219-4EB9-BC55-820016A4C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09439" y="4948524"/>
              <a:ext cx="1500134" cy="83485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242319-AAED-49CF-BFE8-FF0727534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72969" y="4948524"/>
              <a:ext cx="1739491" cy="78151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67C160-2DB9-4EAE-AEFF-7E00E2FB5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45907" y="4948524"/>
              <a:ext cx="1500135" cy="73433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4D09C8E-7951-4988-B899-97024C07EE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3507" y="4309108"/>
            <a:ext cx="1836415" cy="5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3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195AF4-3E7E-402F-BECE-76FB8267E90E}"/>
              </a:ext>
            </a:extLst>
          </p:cNvPr>
          <p:cNvSpPr txBox="1"/>
          <p:nvPr/>
        </p:nvSpPr>
        <p:spPr>
          <a:xfrm>
            <a:off x="130825" y="169972"/>
            <a:ext cx="142859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UNIX </a:t>
            </a:r>
            <a:r>
              <a:rPr lang="ko-KR" altLang="en-US" sz="2000" b="1">
                <a:solidFill>
                  <a:schemeClr val="bg1"/>
                </a:solidFill>
              </a:rPr>
              <a:t>계열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File:Unix history-simple.svg">
            <a:extLst>
              <a:ext uri="{FF2B5EF4-FFF2-40B4-BE49-F238E27FC236}">
                <a16:creationId xmlns:a16="http://schemas.microsoft.com/office/drawing/2014/main" id="{7B36C987-FA4B-4F43-A05B-6033BAE12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0" y="756359"/>
            <a:ext cx="7758760" cy="537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48093E-DB9C-4A14-930D-60526070F09F}"/>
              </a:ext>
            </a:extLst>
          </p:cNvPr>
          <p:cNvSpPr txBox="1"/>
          <p:nvPr/>
        </p:nvSpPr>
        <p:spPr>
          <a:xfrm>
            <a:off x="1403648" y="6138009"/>
            <a:ext cx="60625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100" b="1">
                <a:solidFill>
                  <a:srgbClr val="0070C0"/>
                </a:solidFill>
              </a:rPr>
              <a:t>LINUX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0B7CD-3D8B-45E3-BCA5-DB56D73A42D1}"/>
              </a:ext>
            </a:extLst>
          </p:cNvPr>
          <p:cNvSpPr txBox="1"/>
          <p:nvPr/>
        </p:nvSpPr>
        <p:spPr>
          <a:xfrm>
            <a:off x="2269002" y="6138009"/>
            <a:ext cx="466794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100" b="1">
                <a:solidFill>
                  <a:srgbClr val="0070C0"/>
                </a:solidFill>
              </a:rPr>
              <a:t>Mac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9FD93-017C-4054-8648-9930F5843300}"/>
              </a:ext>
            </a:extLst>
          </p:cNvPr>
          <p:cNvSpPr txBox="1"/>
          <p:nvPr/>
        </p:nvSpPr>
        <p:spPr>
          <a:xfrm>
            <a:off x="3527884" y="6138009"/>
            <a:ext cx="46038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100" b="1">
                <a:solidFill>
                  <a:srgbClr val="0070C0"/>
                </a:solidFill>
              </a:rPr>
              <a:t>BSD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8B14E-9A26-4369-BDE3-893F425F27D8}"/>
              </a:ext>
            </a:extLst>
          </p:cNvPr>
          <p:cNvSpPr txBox="1"/>
          <p:nvPr/>
        </p:nvSpPr>
        <p:spPr>
          <a:xfrm>
            <a:off x="5904148" y="6138009"/>
            <a:ext cx="534121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100" b="1">
                <a:solidFill>
                  <a:srgbClr val="0070C0"/>
                </a:solidFill>
              </a:rPr>
              <a:t>UNIX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12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3C37D-4BE1-429A-9A51-47FA0F2CD6E8}"/>
              </a:ext>
            </a:extLst>
          </p:cNvPr>
          <p:cNvSpPr txBox="1"/>
          <p:nvPr/>
        </p:nvSpPr>
        <p:spPr>
          <a:xfrm>
            <a:off x="130825" y="169972"/>
            <a:ext cx="190308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리눅스</a:t>
            </a:r>
            <a:r>
              <a:rPr lang="en-US" altLang="ko-KR" sz="2000" b="1">
                <a:solidFill>
                  <a:schemeClr val="bg1"/>
                </a:solidFill>
              </a:rPr>
              <a:t> </a:t>
            </a:r>
            <a:r>
              <a:rPr lang="ko-KR" altLang="en-US" sz="2000" b="1">
                <a:solidFill>
                  <a:schemeClr val="bg1"/>
                </a:solidFill>
              </a:rPr>
              <a:t>의 장점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37D55E-11ED-4118-8B41-BC95FE510677}"/>
              </a:ext>
            </a:extLst>
          </p:cNvPr>
          <p:cNvSpPr/>
          <p:nvPr/>
        </p:nvSpPr>
        <p:spPr>
          <a:xfrm>
            <a:off x="467544" y="1084923"/>
            <a:ext cx="8352928" cy="430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9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latin typeface="그래픽" pitchFamily="18" charset="-127"/>
                <a:ea typeface="그래픽" pitchFamily="18" charset="-127"/>
              </a:rPr>
              <a:t>시분할 시스템 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(Time-sharing system) </a:t>
            </a:r>
          </a:p>
          <a:p>
            <a:pPr marL="285750" indent="-285750">
              <a:lnSpc>
                <a:spcPct val="19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latin typeface="그래픽" pitchFamily="18" charset="-127"/>
                <a:ea typeface="그래픽" pitchFamily="18" charset="-127"/>
              </a:rPr>
              <a:t>다중사용자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/</a:t>
            </a:r>
            <a:r>
              <a:rPr lang="ko-KR" altLang="en-US">
                <a:latin typeface="그래픽" pitchFamily="18" charset="-127"/>
                <a:ea typeface="그래픽" pitchFamily="18" charset="-127"/>
              </a:rPr>
              <a:t>다중처리 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(Multi-user &amp; Multi-process system) </a:t>
            </a:r>
          </a:p>
          <a:p>
            <a:pPr marL="285750" indent="-285750">
              <a:lnSpc>
                <a:spcPct val="19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latin typeface="그래픽" pitchFamily="18" charset="-127"/>
                <a:ea typeface="그래픽" pitchFamily="18" charset="-127"/>
              </a:rPr>
              <a:t>계층적 파일 시스템 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(Hierarchical File system) </a:t>
            </a:r>
          </a:p>
          <a:p>
            <a:pPr marL="285750" indent="-285750">
              <a:lnSpc>
                <a:spcPct val="19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latin typeface="그래픽" pitchFamily="18" charset="-127"/>
                <a:ea typeface="그래픽" pitchFamily="18" charset="-127"/>
              </a:rPr>
              <a:t>높은 생산성 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(High productivity) </a:t>
            </a:r>
          </a:p>
          <a:p>
            <a:pPr marL="285750" indent="-285750">
              <a:lnSpc>
                <a:spcPct val="19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latin typeface="그래픽" pitchFamily="18" charset="-127"/>
                <a:ea typeface="그래픽" pitchFamily="18" charset="-127"/>
              </a:rPr>
              <a:t>업계 표준 시스템 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(Industry standard system) </a:t>
            </a:r>
          </a:p>
          <a:p>
            <a:pPr marL="285750" indent="-285750">
              <a:lnSpc>
                <a:spcPct val="19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latin typeface="그래픽" pitchFamily="18" charset="-127"/>
                <a:ea typeface="그래픽" pitchFamily="18" charset="-127"/>
              </a:rPr>
              <a:t>수준 언어로 프로그램 됨 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(Programmed by High level language) </a:t>
            </a:r>
          </a:p>
          <a:p>
            <a:pPr marL="285750" indent="-285750">
              <a:lnSpc>
                <a:spcPct val="19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latin typeface="그래픽" pitchFamily="18" charset="-127"/>
                <a:ea typeface="그래픽" pitchFamily="18" charset="-127"/>
              </a:rPr>
              <a:t>뛰어난 이식성 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(Good protability) </a:t>
            </a:r>
            <a:endParaRPr lang="en-US" altLang="ko-KR">
              <a:latin typeface="신명조"/>
            </a:endParaRPr>
          </a:p>
          <a:p>
            <a:pPr marL="285750" indent="-285750">
              <a:lnSpc>
                <a:spcPct val="19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latin typeface="그래픽" pitchFamily="18" charset="-127"/>
                <a:ea typeface="그래픽" pitchFamily="18" charset="-127"/>
              </a:rPr>
              <a:t>진보된 네트워킹 제공 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(Support high-level Networking facility) </a:t>
            </a:r>
          </a:p>
        </p:txBody>
      </p:sp>
    </p:spTree>
    <p:extLst>
      <p:ext uri="{BB962C8B-B14F-4D97-AF65-F5344CB8AC3E}">
        <p14:creationId xmlns:p14="http://schemas.microsoft.com/office/powerpoint/2010/main" val="3854176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A8F201-D132-4909-A665-715989F563CC}"/>
              </a:ext>
            </a:extLst>
          </p:cNvPr>
          <p:cNvSpPr txBox="1"/>
          <p:nvPr/>
        </p:nvSpPr>
        <p:spPr>
          <a:xfrm>
            <a:off x="130825" y="169972"/>
            <a:ext cx="181331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주요 디렉토리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2CB9E0-8802-4077-B612-E266E84AC643}"/>
              </a:ext>
            </a:extLst>
          </p:cNvPr>
          <p:cNvSpPr/>
          <p:nvPr/>
        </p:nvSpPr>
        <p:spPr>
          <a:xfrm>
            <a:off x="647564" y="1160748"/>
            <a:ext cx="78488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>
                <a:latin typeface="그래픽" pitchFamily="18" charset="-127"/>
                <a:ea typeface="그래픽" pitchFamily="18" charset="-127"/>
              </a:rPr>
              <a:t>/bin (binaries)	</a:t>
            </a:r>
            <a:r>
              <a:rPr lang="ko-KR" altLang="en-US">
                <a:latin typeface="그래픽" pitchFamily="18" charset="-127"/>
                <a:ea typeface="그래픽" pitchFamily="18" charset="-127"/>
              </a:rPr>
              <a:t>대부분의 실행파일</a:t>
            </a:r>
          </a:p>
          <a:p>
            <a:pPr>
              <a:lnSpc>
                <a:spcPct val="250000"/>
              </a:lnSpc>
            </a:pPr>
            <a:r>
              <a:rPr lang="en-US" altLang="ko-KR" b="1">
                <a:latin typeface="그래픽" pitchFamily="18" charset="-127"/>
                <a:ea typeface="그래픽" pitchFamily="18" charset="-127"/>
              </a:rPr>
              <a:t>/usr/bin		</a:t>
            </a:r>
            <a:r>
              <a:rPr lang="ko-KR" altLang="en-US">
                <a:latin typeface="그래픽" pitchFamily="18" charset="-127"/>
                <a:ea typeface="그래픽" pitchFamily="18" charset="-127"/>
              </a:rPr>
              <a:t>사용자와 관계되는 파일들을 포함한다</a:t>
            </a:r>
            <a:r>
              <a:rPr lang="en-US" altLang="ko-KR">
                <a:latin typeface="그래픽" pitchFamily="18" charset="-127"/>
                <a:ea typeface="그래픽" pitchFamily="18" charset="-127"/>
              </a:rPr>
              <a:t>.</a:t>
            </a:r>
            <a:endParaRPr lang="en-US" altLang="ko-KR">
              <a:latin typeface="신명조"/>
            </a:endParaRPr>
          </a:p>
          <a:p>
            <a:pPr>
              <a:lnSpc>
                <a:spcPct val="250000"/>
              </a:lnSpc>
            </a:pPr>
            <a:r>
              <a:rPr lang="en-US" altLang="ko-KR" b="1">
                <a:latin typeface="그래픽" pitchFamily="18" charset="-127"/>
                <a:ea typeface="그래픽" pitchFamily="18" charset="-127"/>
              </a:rPr>
              <a:t>/etc		</a:t>
            </a:r>
            <a:r>
              <a:rPr lang="ko-KR" altLang="en-US">
                <a:latin typeface="그래픽" pitchFamily="18" charset="-127"/>
                <a:ea typeface="그래픽" pitchFamily="18" charset="-127"/>
              </a:rPr>
              <a:t>암호 파일등 시스템 관리파일</a:t>
            </a:r>
          </a:p>
          <a:p>
            <a:pPr>
              <a:lnSpc>
                <a:spcPct val="250000"/>
              </a:lnSpc>
            </a:pPr>
            <a:r>
              <a:rPr lang="en-US" altLang="ko-KR" b="1">
                <a:latin typeface="그래픽" pitchFamily="18" charset="-127"/>
                <a:ea typeface="그래픽" pitchFamily="18" charset="-127"/>
              </a:rPr>
              <a:t>/dev (device)	</a:t>
            </a:r>
            <a:r>
              <a:rPr lang="ko-KR" altLang="en-US">
                <a:latin typeface="그래픽" pitchFamily="18" charset="-127"/>
                <a:ea typeface="그래픽" pitchFamily="18" charset="-127"/>
              </a:rPr>
              <a:t>입출력 장치와 관련된 특수파일</a:t>
            </a:r>
          </a:p>
          <a:p>
            <a:pPr>
              <a:lnSpc>
                <a:spcPct val="250000"/>
              </a:lnSpc>
            </a:pPr>
            <a:r>
              <a:rPr lang="en-US" altLang="ko-KR" b="1">
                <a:latin typeface="그래픽" pitchFamily="18" charset="-127"/>
                <a:ea typeface="그래픽" pitchFamily="18" charset="-127"/>
              </a:rPr>
              <a:t>/lib (libraries)	</a:t>
            </a:r>
            <a:r>
              <a:rPr lang="ko-KR" altLang="en-US">
                <a:latin typeface="그래픽" pitchFamily="18" charset="-127"/>
                <a:ea typeface="그래픽" pitchFamily="18" charset="-127"/>
              </a:rPr>
              <a:t>프로그래밍 라이브러리화일</a:t>
            </a:r>
          </a:p>
          <a:p>
            <a:pPr>
              <a:lnSpc>
                <a:spcPct val="250000"/>
              </a:lnSpc>
            </a:pPr>
            <a:r>
              <a:rPr lang="en-US" altLang="ko-KR" b="1">
                <a:latin typeface="그래픽" pitchFamily="18" charset="-127"/>
                <a:ea typeface="그래픽" pitchFamily="18" charset="-127"/>
              </a:rPr>
              <a:t>/usr		</a:t>
            </a:r>
            <a:r>
              <a:rPr lang="ko-KR" altLang="en-US">
                <a:latin typeface="그래픽" pitchFamily="18" charset="-127"/>
                <a:ea typeface="그래픽" pitchFamily="18" charset="-127"/>
              </a:rPr>
              <a:t>사용자 계정을 위한 디렉토리</a:t>
            </a:r>
          </a:p>
        </p:txBody>
      </p:sp>
    </p:spTree>
    <p:extLst>
      <p:ext uri="{BB962C8B-B14F-4D97-AF65-F5344CB8AC3E}">
        <p14:creationId xmlns:p14="http://schemas.microsoft.com/office/powerpoint/2010/main" val="1377375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23D7F-4F52-47B0-802C-886258453361}"/>
              </a:ext>
            </a:extLst>
          </p:cNvPr>
          <p:cNvSpPr txBox="1"/>
          <p:nvPr/>
        </p:nvSpPr>
        <p:spPr>
          <a:xfrm>
            <a:off x="130825" y="169972"/>
            <a:ext cx="448071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리눅스 </a:t>
            </a:r>
            <a:r>
              <a:rPr lang="en-US" altLang="ko-KR" sz="2000" b="1">
                <a:solidFill>
                  <a:schemeClr val="bg1"/>
                </a:solidFill>
              </a:rPr>
              <a:t>vs </a:t>
            </a:r>
            <a:r>
              <a:rPr lang="ko-KR" altLang="en-US" sz="2000" b="1">
                <a:solidFill>
                  <a:schemeClr val="bg1"/>
                </a:solidFill>
              </a:rPr>
              <a:t>윈도우 시스템 명령어 비교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6A43A862-13C2-4EAE-9845-BDBBFFFC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807" y="1649140"/>
            <a:ext cx="1276375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0"/>
              <a:t>cd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cls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copy, xcopy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date, time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del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dir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edit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exit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find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help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md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print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rd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ren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set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sort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type, more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ver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049855E-6707-4E4B-8000-71B10930C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865" y="1628800"/>
            <a:ext cx="1878271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0"/>
              <a:t>cd, pwd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clear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cp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date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rm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ls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vi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exit, logout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grep, egrep, tgrep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man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mkdir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lp, lpr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rmdir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mv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set, setenv, env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sort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cat, pg, more, pr</a:t>
            </a:r>
          </a:p>
          <a:p>
            <a:pPr>
              <a:lnSpc>
                <a:spcPct val="90000"/>
              </a:lnSpc>
            </a:pPr>
            <a:r>
              <a:rPr lang="en-US" altLang="ko-KR" sz="1600" b="0"/>
              <a:t>uname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3ACE1736-6736-42EB-8253-A93DDAE16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188" y="1658146"/>
            <a:ext cx="2247731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600" b="0"/>
              <a:t>디렉토리의 이동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화면지움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파일복사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시간 및 날짜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파일의 삭제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디렉토리 내용 보기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텍스트 편집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쉘의 종료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문자열의 검색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도움말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디렉토리의 생성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텍스트 인쇄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디렉토리 삭제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파일 이름 변경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환경변수 설정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텍스트 문서 정렬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텍스트 파일 화면 출력</a:t>
            </a:r>
          </a:p>
          <a:p>
            <a:pPr>
              <a:lnSpc>
                <a:spcPct val="90000"/>
              </a:lnSpc>
            </a:pPr>
            <a:r>
              <a:rPr lang="ko-KR" altLang="en-US" sz="1600" b="0"/>
              <a:t>커널 버전 보기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AB087670-290E-4E22-8D5C-9EE49EE88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016732"/>
            <a:ext cx="16514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b="1"/>
              <a:t>윈도우 시스템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AE37CF1D-223F-4D00-BA5C-D7921BE7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1016732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b="1"/>
              <a:t>리눅스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969C5C72-442E-4116-818E-8990CF66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709" y="1016732"/>
            <a:ext cx="8915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b="1"/>
              <a:t>내   용</a:t>
            </a:r>
          </a:p>
        </p:txBody>
      </p:sp>
    </p:spTree>
    <p:extLst>
      <p:ext uri="{BB962C8B-B14F-4D97-AF65-F5344CB8AC3E}">
        <p14:creationId xmlns:p14="http://schemas.microsoft.com/office/powerpoint/2010/main" val="1840420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0C33F-954B-4206-98CB-AA657CC627DD}"/>
              </a:ext>
            </a:extLst>
          </p:cNvPr>
          <p:cNvSpPr txBox="1"/>
          <p:nvPr/>
        </p:nvSpPr>
        <p:spPr>
          <a:xfrm>
            <a:off x="130825" y="169972"/>
            <a:ext cx="155683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시동과 종료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E45DD8D-3403-4C2F-963E-AC0A4C0BE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33264"/>
            <a:ext cx="8229600" cy="4572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146D8AEA-2954-49BE-891D-D7F69740A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14" y="1448780"/>
            <a:ext cx="82907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 b="1"/>
              <a:t>1. login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94CF681A-ADE3-41E3-9FE2-3781C924A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4725380"/>
            <a:ext cx="9589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 b="1"/>
              <a:t>4. logout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8BA6B0F2-25B6-45E8-98F1-89CB97F5D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439" y="1885343"/>
            <a:ext cx="1094852" cy="43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en-US" altLang="ko-KR" sz="1400" b="1"/>
              <a:t>  console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altLang="ko-KR" sz="1400" b="1"/>
              <a:t>  terminal</a:t>
            </a: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9D1F2F71-5BE5-4959-9A91-3604348DF60A}"/>
              </a:ext>
            </a:extLst>
          </p:cNvPr>
          <p:cNvGrpSpPr>
            <a:grpSpLocks/>
          </p:cNvGrpSpPr>
          <p:nvPr/>
        </p:nvGrpSpPr>
        <p:grpSpPr bwMode="auto">
          <a:xfrm>
            <a:off x="763514" y="3614129"/>
            <a:ext cx="2212976" cy="917575"/>
            <a:chOff x="439" y="1872"/>
            <a:chExt cx="1394" cy="578"/>
          </a:xfrm>
        </p:grpSpPr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00411977-7244-41EB-86FE-3E5ACEF7A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" y="1872"/>
              <a:ext cx="133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/>
                <a:t>3. Command  </a:t>
              </a:r>
              <a:r>
                <a:rPr lang="ko-KR" altLang="en-US" sz="1400" b="1"/>
                <a:t>입력형식</a:t>
              </a:r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6571FD4E-8664-44D9-B24F-575AF35A6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148"/>
              <a:ext cx="1209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buFontTx/>
                <a:buChar char="•"/>
              </a:pPr>
              <a:r>
                <a:rPr lang="en-US" altLang="ko-KR" sz="1400" b="1"/>
                <a:t>  prompt  -  % or #</a:t>
              </a:r>
            </a:p>
            <a:p>
              <a:pPr>
                <a:lnSpc>
                  <a:spcPct val="90000"/>
                </a:lnSpc>
                <a:buFontTx/>
                <a:buChar char="•"/>
              </a:pPr>
              <a:r>
                <a:rPr lang="en-US" altLang="ko-KR" sz="1400" b="1"/>
                <a:t>  % man ls</a:t>
              </a:r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E354B67D-5FA9-43FB-9D80-DCB30A550BC8}"/>
              </a:ext>
            </a:extLst>
          </p:cNvPr>
          <p:cNvGrpSpPr>
            <a:grpSpLocks/>
          </p:cNvGrpSpPr>
          <p:nvPr/>
        </p:nvGrpSpPr>
        <p:grpSpPr bwMode="auto">
          <a:xfrm>
            <a:off x="763514" y="2528280"/>
            <a:ext cx="1646238" cy="860425"/>
            <a:chOff x="432" y="2592"/>
            <a:chExt cx="1037" cy="542"/>
          </a:xfrm>
        </p:grpSpPr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EEFA844D-DC8E-4CA3-918A-E5F9E8864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592"/>
              <a:ext cx="64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/>
                <a:t>2. Passwd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F49F77F1-3EBB-4743-BC6B-4A9EF11D50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832"/>
              <a:ext cx="84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buFontTx/>
                <a:buChar char="•"/>
              </a:pPr>
              <a:r>
                <a:rPr lang="en-US" altLang="ko-KR" sz="1400" b="1"/>
                <a:t>  % login :</a:t>
              </a:r>
            </a:p>
            <a:p>
              <a:pPr>
                <a:lnSpc>
                  <a:spcPct val="90000"/>
                </a:lnSpc>
                <a:buFontTx/>
                <a:buChar char="•"/>
              </a:pPr>
              <a:r>
                <a:rPr lang="en-US" altLang="ko-KR" sz="1400" b="1"/>
                <a:t>  % passwd :</a:t>
              </a:r>
            </a:p>
          </p:txBody>
        </p:sp>
      </p:grpSp>
      <p:sp>
        <p:nvSpPr>
          <p:cNvPr id="13" name="Text Box 12">
            <a:extLst>
              <a:ext uri="{FF2B5EF4-FFF2-40B4-BE49-F238E27FC236}">
                <a16:creationId xmlns:a16="http://schemas.microsoft.com/office/drawing/2014/main" id="{AF2820AB-79C5-465B-9519-DD5E0D4AA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14" y="5087330"/>
            <a:ext cx="1165704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ko-KR" sz="1400" b="1"/>
              <a:t>  % ps -a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ko-KR" sz="1400" b="1"/>
              <a:t>  % logout</a:t>
            </a:r>
          </a:p>
        </p:txBody>
      </p:sp>
    </p:spTree>
    <p:extLst>
      <p:ext uri="{BB962C8B-B14F-4D97-AF65-F5344CB8AC3E}">
        <p14:creationId xmlns:p14="http://schemas.microsoft.com/office/powerpoint/2010/main" val="1597576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109EAA-AE65-47B0-94D2-0F898F10ECF1}"/>
              </a:ext>
            </a:extLst>
          </p:cNvPr>
          <p:cNvSpPr txBox="1"/>
          <p:nvPr/>
        </p:nvSpPr>
        <p:spPr>
          <a:xfrm>
            <a:off x="130825" y="169972"/>
            <a:ext cx="155683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기본 명령어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ED3065-928D-4668-B94C-D01B0CD88CE5}"/>
              </a:ext>
            </a:extLst>
          </p:cNvPr>
          <p:cNvSpPr/>
          <p:nvPr/>
        </p:nvSpPr>
        <p:spPr>
          <a:xfrm>
            <a:off x="647564" y="708864"/>
            <a:ext cx="7092788" cy="544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cp		copy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mv		move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rm		remove  ( -r, -f )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mkdir		make directory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rmdir		remove directory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cd		change directory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man		</a:t>
            </a:r>
            <a:r>
              <a:rPr lang="ko-KR" altLang="en-US"/>
              <a:t>해당 명령어의 매뉴얼을 보고자 할때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ko-KR" altLang="en-US"/>
              <a:t> </a:t>
            </a:r>
            <a:r>
              <a:rPr lang="en-US" altLang="ko-KR"/>
              <a:t>alias		</a:t>
            </a:r>
            <a:r>
              <a:rPr lang="ko-KR" altLang="en-US"/>
              <a:t>명령어를 자신이 수정 </a:t>
            </a:r>
            <a:r>
              <a:rPr lang="en-US" altLang="ko-KR"/>
              <a:t>( ex ; alias l  ls -al )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find		</a:t>
            </a:r>
            <a:r>
              <a:rPr lang="ko-KR" altLang="en-US"/>
              <a:t>디렉토리를 탐색하여 파일의 위치 표시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ko-KR" altLang="en-US"/>
              <a:t> </a:t>
            </a:r>
            <a:r>
              <a:rPr lang="en-US" altLang="ko-KR"/>
              <a:t>cat		</a:t>
            </a:r>
            <a:r>
              <a:rPr lang="ko-KR" altLang="en-US"/>
              <a:t>파일의 내용 표시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ko-KR" altLang="en-US"/>
              <a:t> </a:t>
            </a:r>
            <a:r>
              <a:rPr lang="en-US" altLang="ko-KR"/>
              <a:t>more		</a:t>
            </a:r>
            <a:r>
              <a:rPr lang="ko-KR" altLang="en-US"/>
              <a:t>파일의 내용을 한 화면씩 표시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ko-KR" altLang="en-US"/>
              <a:t> </a:t>
            </a:r>
            <a:r>
              <a:rPr lang="en-US" altLang="ko-KR"/>
              <a:t>tail		</a:t>
            </a:r>
            <a:r>
              <a:rPr lang="ko-KR" altLang="en-US"/>
              <a:t>파일의 내용중 마지막 부분만을 표시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ko-KR" altLang="en-US"/>
              <a:t> </a:t>
            </a:r>
            <a:r>
              <a:rPr lang="en-US" altLang="ko-KR"/>
              <a:t>head		</a:t>
            </a:r>
            <a:r>
              <a:rPr lang="ko-KR" altLang="en-US"/>
              <a:t>파일의 내용중 처음 부분만을 표시</a:t>
            </a:r>
          </a:p>
        </p:txBody>
      </p:sp>
    </p:spTree>
    <p:extLst>
      <p:ext uri="{BB962C8B-B14F-4D97-AF65-F5344CB8AC3E}">
        <p14:creationId xmlns:p14="http://schemas.microsoft.com/office/powerpoint/2010/main" val="532267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3DA1DB-288C-48AC-8871-A291D9471CD9}"/>
              </a:ext>
            </a:extLst>
          </p:cNvPr>
          <p:cNvSpPr txBox="1"/>
          <p:nvPr/>
        </p:nvSpPr>
        <p:spPr>
          <a:xfrm>
            <a:off x="130825" y="169972"/>
            <a:ext cx="155683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기본 명령어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622B0A30-8A46-485B-9228-A33BB42D5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791999"/>
            <a:ext cx="1475084" cy="54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id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pwd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tty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date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who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whoami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finger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where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ps  -a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du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hostname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ko-KR"/>
              <a:t>  &amp;</a:t>
            </a:r>
            <a:endParaRPr lang="ko-KR" altLang="en-US"/>
          </a:p>
          <a:p>
            <a:pPr>
              <a:lnSpc>
                <a:spcPct val="150000"/>
              </a:lnSpc>
              <a:buFontTx/>
              <a:buChar char="•"/>
            </a:pPr>
            <a:r>
              <a:rPr lang="ko-KR" altLang="en-US"/>
              <a:t>  </a:t>
            </a:r>
            <a:r>
              <a:rPr lang="en-US" altLang="ko-KR"/>
              <a:t>df -k</a:t>
            </a:r>
            <a:endParaRPr lang="ko-KR" altLang="en-US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9F5F004C-3491-487C-91B1-D621AF5D2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356" y="791999"/>
            <a:ext cx="3826432" cy="54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사용자의 이름과 번호의 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사용자의 현재의 디렉토리 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사용자  단말기의 정보표시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시스템의 날짜와 시간의 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현재 접속되어 있는 사용자의 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현재 접속해 있는 자신의 </a:t>
            </a:r>
            <a:r>
              <a:rPr lang="en-US" altLang="ko-KR"/>
              <a:t>id </a:t>
            </a:r>
            <a:r>
              <a:rPr lang="ko-KR" altLang="en-US"/>
              <a:t>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시스템 사용자의 개인 정보 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찾고자 하는 파일의 위치 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프로세서의 상태 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디스크의 사용 공간 표시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현재 접속해 있는 </a:t>
            </a:r>
            <a:r>
              <a:rPr lang="en-US" altLang="ko-KR"/>
              <a:t>host</a:t>
            </a:r>
            <a:r>
              <a:rPr lang="ko-KR" altLang="en-US"/>
              <a:t>의 이름 표시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background</a:t>
            </a:r>
            <a:r>
              <a:rPr lang="ko-KR" altLang="en-US"/>
              <a:t>로 하기 위해 뒤에 표시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디스크 공간의 표시</a:t>
            </a:r>
          </a:p>
        </p:txBody>
      </p:sp>
    </p:spTree>
    <p:extLst>
      <p:ext uri="{BB962C8B-B14F-4D97-AF65-F5344CB8AC3E}">
        <p14:creationId xmlns:p14="http://schemas.microsoft.com/office/powerpoint/2010/main" val="2822475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327EC5-1E2A-4437-A15A-E9B2CB203040}"/>
              </a:ext>
            </a:extLst>
          </p:cNvPr>
          <p:cNvSpPr txBox="1"/>
          <p:nvPr/>
        </p:nvSpPr>
        <p:spPr>
          <a:xfrm>
            <a:off x="130825" y="169972"/>
            <a:ext cx="241604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리눅스 파일의 속성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D3E8E7-E184-4DD9-8747-5EFBD370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980728"/>
            <a:ext cx="7419019" cy="4958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>
                <a:solidFill>
                  <a:srgbClr val="3AA9C5"/>
                </a:solidFill>
                <a:ea typeface="그래픽" pitchFamily="18" charset="-127"/>
              </a:rPr>
              <a:t>% ls -l  file.txt (</a:t>
            </a:r>
            <a:r>
              <a:rPr lang="ko-KR" altLang="en-US" sz="2000" b="1">
                <a:solidFill>
                  <a:srgbClr val="3AA9C5"/>
                </a:solidFill>
                <a:ea typeface="그래픽" pitchFamily="18" charset="-127"/>
              </a:rPr>
              <a:t>파일의 목록을 표시</a:t>
            </a:r>
            <a:r>
              <a:rPr lang="en-US" altLang="ko-KR" sz="2000" b="1">
                <a:solidFill>
                  <a:srgbClr val="3AA9C5"/>
                </a:solidFill>
                <a:ea typeface="그래픽" pitchFamily="18" charset="-127"/>
              </a:rPr>
              <a:t>)</a:t>
            </a:r>
            <a:endParaRPr lang="en-US" altLang="ko-KR" sz="2000" b="1">
              <a:solidFill>
                <a:srgbClr val="3AA9C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70C0"/>
                </a:solidFill>
                <a:ea typeface="그래픽" pitchFamily="18" charset="-127"/>
              </a:rPr>
              <a:t>   drwxr-xr-x 2 stu01 user 26 May 19 13:46 file.txt </a:t>
            </a:r>
            <a:endParaRPr lang="en-US" altLang="ko-KR" sz="2000" b="1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2000" b="1">
                <a:solidFill>
                  <a:srgbClr val="00B050"/>
                </a:solidFill>
                <a:ea typeface="그래픽" pitchFamily="18" charset="-127"/>
              </a:rPr>
              <a:t>   1  2    3   4  5      6      7   8    9    10    11      12</a:t>
            </a:r>
            <a:r>
              <a:rPr lang="en-US" altLang="ko-KR" b="1">
                <a:solidFill>
                  <a:srgbClr val="00B050"/>
                </a:solidFill>
                <a:ea typeface="그래픽" pitchFamily="18" charset="-127"/>
              </a:rPr>
              <a:t>  </a:t>
            </a:r>
            <a:endParaRPr lang="en-US" altLang="ko-KR" b="1">
              <a:solidFill>
                <a:srgbClr val="00B050"/>
              </a:solidFill>
            </a:endParaRPr>
          </a:p>
          <a:p>
            <a:pPr>
              <a:lnSpc>
                <a:spcPct val="60000"/>
              </a:lnSpc>
            </a:pPr>
            <a:endParaRPr lang="en-US" altLang="ko-KR" b="0">
              <a:ea typeface="그래픽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b="1">
                <a:ea typeface="그래픽" pitchFamily="18" charset="-127"/>
              </a:rPr>
              <a:t>1:</a:t>
            </a:r>
            <a:r>
              <a:rPr lang="en-US" altLang="ko-KR" sz="1800" b="0">
                <a:ea typeface="그래픽" pitchFamily="18" charset="-127"/>
              </a:rPr>
              <a:t>	</a:t>
            </a:r>
            <a:r>
              <a:rPr lang="ko-KR" altLang="en-US" sz="1800" b="0">
                <a:ea typeface="그래픽" pitchFamily="18" charset="-127"/>
              </a:rPr>
              <a:t>파일의 형태를 나타내는 구분자 </a:t>
            </a:r>
            <a:endParaRPr lang="ko-KR" altLang="en-US" sz="1800" b="0"/>
          </a:p>
          <a:p>
            <a:pPr>
              <a:lnSpc>
                <a:spcPct val="130000"/>
              </a:lnSpc>
            </a:pPr>
            <a:r>
              <a:rPr lang="ko-KR" altLang="en-US" sz="1800" b="0">
                <a:ea typeface="그래픽" pitchFamily="18" charset="-127"/>
              </a:rPr>
              <a:t>           </a:t>
            </a:r>
            <a:r>
              <a:rPr lang="en-US" altLang="ko-KR" sz="1800" b="0">
                <a:ea typeface="그래픽" pitchFamily="18" charset="-127"/>
              </a:rPr>
              <a:t>( - : </a:t>
            </a:r>
            <a:r>
              <a:rPr lang="ko-KR" altLang="en-US" sz="1800" b="0">
                <a:ea typeface="그래픽" pitchFamily="18" charset="-127"/>
              </a:rPr>
              <a:t>파일</a:t>
            </a:r>
            <a:r>
              <a:rPr lang="en-US" altLang="ko-KR" sz="1800" b="0">
                <a:ea typeface="그래픽" pitchFamily="18" charset="-127"/>
              </a:rPr>
              <a:t>, d : </a:t>
            </a:r>
            <a:r>
              <a:rPr lang="ko-KR" altLang="en-US" sz="1800" b="0">
                <a:ea typeface="그래픽" pitchFamily="18" charset="-127"/>
              </a:rPr>
              <a:t>디렉토리</a:t>
            </a:r>
            <a:r>
              <a:rPr lang="en-US" altLang="ko-KR" sz="1800" b="0">
                <a:ea typeface="그래픽" pitchFamily="18" charset="-127"/>
              </a:rPr>
              <a:t>, c : </a:t>
            </a:r>
            <a:r>
              <a:rPr lang="ko-KR" altLang="en-US" sz="1800" b="0">
                <a:ea typeface="그래픽" pitchFamily="18" charset="-127"/>
              </a:rPr>
              <a:t>문자형 특수파일</a:t>
            </a:r>
            <a:r>
              <a:rPr lang="en-US" altLang="ko-KR" sz="1800" b="0">
                <a:ea typeface="그래픽" pitchFamily="18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800" b="1">
                <a:ea typeface="그래픽" pitchFamily="18" charset="-127"/>
              </a:rPr>
              <a:t>2:</a:t>
            </a:r>
            <a:r>
              <a:rPr lang="en-US" altLang="ko-KR" sz="1800" b="0">
                <a:ea typeface="그래픽" pitchFamily="18" charset="-127"/>
              </a:rPr>
              <a:t>	</a:t>
            </a:r>
            <a:r>
              <a:rPr lang="ko-KR" altLang="en-US" sz="1800" b="0">
                <a:ea typeface="그래픽" pitchFamily="18" charset="-127"/>
              </a:rPr>
              <a:t>소유자의 파일에 대한 권한을 나타낸다</a:t>
            </a:r>
            <a:endParaRPr lang="ko-KR" altLang="en-US" sz="1800" b="0"/>
          </a:p>
          <a:p>
            <a:pPr>
              <a:lnSpc>
                <a:spcPct val="130000"/>
              </a:lnSpc>
            </a:pPr>
            <a:r>
              <a:rPr lang="ko-KR" altLang="en-US" sz="1800" b="0">
                <a:ea typeface="그래픽" pitchFamily="18" charset="-127"/>
              </a:rPr>
              <a:t>           </a:t>
            </a:r>
            <a:r>
              <a:rPr lang="en-US" altLang="ko-KR" sz="1800" b="0">
                <a:ea typeface="그래픽" pitchFamily="18" charset="-127"/>
              </a:rPr>
              <a:t>( r : </a:t>
            </a:r>
            <a:r>
              <a:rPr lang="ko-KR" altLang="en-US" sz="1800" b="0">
                <a:ea typeface="그래픽" pitchFamily="18" charset="-127"/>
              </a:rPr>
              <a:t>읽기가능</a:t>
            </a:r>
            <a:r>
              <a:rPr lang="en-US" altLang="ko-KR" sz="1800" b="0">
                <a:ea typeface="그래픽" pitchFamily="18" charset="-127"/>
              </a:rPr>
              <a:t>, w : </a:t>
            </a:r>
            <a:r>
              <a:rPr lang="ko-KR" altLang="en-US" sz="1800" b="0">
                <a:ea typeface="그래픽" pitchFamily="18" charset="-127"/>
              </a:rPr>
              <a:t>쓰기가능</a:t>
            </a:r>
            <a:r>
              <a:rPr lang="en-US" altLang="ko-KR" sz="1800" b="0">
                <a:ea typeface="그래픽" pitchFamily="18" charset="-127"/>
              </a:rPr>
              <a:t>, x :</a:t>
            </a:r>
            <a:r>
              <a:rPr lang="ko-KR" altLang="en-US" sz="1800" b="0">
                <a:ea typeface="그래픽" pitchFamily="18" charset="-127"/>
              </a:rPr>
              <a:t>실행가능</a:t>
            </a:r>
            <a:r>
              <a:rPr lang="en-US" altLang="ko-KR" sz="1800" b="0">
                <a:ea typeface="그래픽" pitchFamily="18" charset="-127"/>
              </a:rPr>
              <a:t>, - : </a:t>
            </a:r>
            <a:r>
              <a:rPr lang="ko-KR" altLang="en-US" sz="1800" b="0">
                <a:ea typeface="그래픽" pitchFamily="18" charset="-127"/>
              </a:rPr>
              <a:t>부여하지 않음</a:t>
            </a:r>
            <a:r>
              <a:rPr lang="en-US" altLang="ko-KR" sz="1800" b="0">
                <a:ea typeface="그래픽" pitchFamily="18" charset="-127"/>
              </a:rPr>
              <a:t>)</a:t>
            </a:r>
            <a:endParaRPr lang="en-US" altLang="ko-KR" sz="1800" b="0"/>
          </a:p>
          <a:p>
            <a:pPr>
              <a:lnSpc>
                <a:spcPct val="130000"/>
              </a:lnSpc>
            </a:pPr>
            <a:r>
              <a:rPr lang="en-US" altLang="ko-KR" sz="1800" b="1">
                <a:ea typeface="그래픽" pitchFamily="18" charset="-127"/>
              </a:rPr>
              <a:t>3, 4:</a:t>
            </a:r>
            <a:r>
              <a:rPr lang="en-US" altLang="ko-KR" sz="1800" b="0">
                <a:ea typeface="그래픽" pitchFamily="18" charset="-127"/>
              </a:rPr>
              <a:t>	</a:t>
            </a:r>
            <a:r>
              <a:rPr lang="ko-KR" altLang="en-US" sz="1800" b="0">
                <a:ea typeface="그래픽" pitchFamily="18" charset="-127"/>
              </a:rPr>
              <a:t>그룹사용자</a:t>
            </a:r>
            <a:r>
              <a:rPr lang="en-US" altLang="ko-KR" sz="1800" b="0">
                <a:ea typeface="그래픽" pitchFamily="18" charset="-127"/>
              </a:rPr>
              <a:t>, </a:t>
            </a:r>
            <a:r>
              <a:rPr lang="ko-KR" altLang="en-US" sz="1800" b="0">
                <a:ea typeface="그래픽" pitchFamily="18" charset="-127"/>
              </a:rPr>
              <a:t>기타 사용자의 권한 </a:t>
            </a:r>
          </a:p>
          <a:p>
            <a:pPr>
              <a:lnSpc>
                <a:spcPct val="130000"/>
              </a:lnSpc>
            </a:pPr>
            <a:r>
              <a:rPr lang="en-US" altLang="ko-KR" sz="1800" b="1">
                <a:ea typeface="그래픽" pitchFamily="18" charset="-127"/>
              </a:rPr>
              <a:t>5:</a:t>
            </a:r>
            <a:r>
              <a:rPr lang="en-US" altLang="ko-KR" sz="1800" b="0">
                <a:ea typeface="그래픽" pitchFamily="18" charset="-127"/>
              </a:rPr>
              <a:t>	</a:t>
            </a:r>
            <a:r>
              <a:rPr lang="ko-KR" altLang="en-US" sz="1800" b="0">
                <a:ea typeface="그래픽" pitchFamily="18" charset="-127"/>
              </a:rPr>
              <a:t>링크의 수</a:t>
            </a:r>
          </a:p>
          <a:p>
            <a:pPr>
              <a:lnSpc>
                <a:spcPct val="130000"/>
              </a:lnSpc>
            </a:pPr>
            <a:r>
              <a:rPr lang="en-US" altLang="ko-KR" sz="1800" b="1">
                <a:ea typeface="그래픽" pitchFamily="18" charset="-127"/>
              </a:rPr>
              <a:t>6, 7:	</a:t>
            </a:r>
            <a:r>
              <a:rPr lang="en-US" altLang="ko-KR" sz="1800" b="0">
                <a:ea typeface="그래픽" pitchFamily="18" charset="-127"/>
              </a:rPr>
              <a:t>stu01 : </a:t>
            </a:r>
            <a:r>
              <a:rPr lang="ko-KR" altLang="en-US" sz="1800" b="0">
                <a:ea typeface="그래픽" pitchFamily="18" charset="-127"/>
              </a:rPr>
              <a:t>사용자명 </a:t>
            </a:r>
            <a:r>
              <a:rPr lang="en-US" altLang="ko-KR" sz="1800" b="0">
                <a:ea typeface="그래픽" pitchFamily="18" charset="-127"/>
              </a:rPr>
              <a:t>, user : </a:t>
            </a:r>
            <a:r>
              <a:rPr lang="ko-KR" altLang="en-US" sz="1800" b="0">
                <a:ea typeface="그래픽" pitchFamily="18" charset="-127"/>
              </a:rPr>
              <a:t>그룹명</a:t>
            </a:r>
          </a:p>
          <a:p>
            <a:pPr>
              <a:lnSpc>
                <a:spcPct val="130000"/>
              </a:lnSpc>
            </a:pPr>
            <a:r>
              <a:rPr lang="en-US" altLang="ko-KR" sz="1800" b="1">
                <a:ea typeface="그래픽" pitchFamily="18" charset="-127"/>
              </a:rPr>
              <a:t>8:</a:t>
            </a:r>
            <a:r>
              <a:rPr lang="en-US" altLang="ko-KR" sz="1800" b="0">
                <a:ea typeface="그래픽" pitchFamily="18" charset="-127"/>
              </a:rPr>
              <a:t>	</a:t>
            </a:r>
            <a:r>
              <a:rPr lang="ko-KR" altLang="en-US" sz="1800" b="0">
                <a:ea typeface="그래픽" pitchFamily="18" charset="-127"/>
              </a:rPr>
              <a:t>파일의 크기</a:t>
            </a:r>
          </a:p>
          <a:p>
            <a:pPr>
              <a:lnSpc>
                <a:spcPct val="130000"/>
              </a:lnSpc>
            </a:pPr>
            <a:r>
              <a:rPr lang="en-US" altLang="ko-KR" sz="1800" b="1">
                <a:ea typeface="그래픽" pitchFamily="18" charset="-127"/>
              </a:rPr>
              <a:t>9, 11:</a:t>
            </a:r>
            <a:r>
              <a:rPr lang="en-US" altLang="ko-KR" sz="1800" b="0">
                <a:ea typeface="그래픽" pitchFamily="18" charset="-127"/>
              </a:rPr>
              <a:t>	</a:t>
            </a:r>
            <a:r>
              <a:rPr lang="ko-KR" altLang="en-US" sz="1800" b="0">
                <a:ea typeface="그래픽" pitchFamily="18" charset="-127"/>
              </a:rPr>
              <a:t>파일의 작성 시기</a:t>
            </a:r>
          </a:p>
          <a:p>
            <a:pPr>
              <a:lnSpc>
                <a:spcPct val="130000"/>
              </a:lnSpc>
            </a:pPr>
            <a:r>
              <a:rPr lang="en-US" altLang="ko-KR" sz="1800" b="1">
                <a:ea typeface="그래픽" pitchFamily="18" charset="-127"/>
              </a:rPr>
              <a:t>12:</a:t>
            </a:r>
            <a:r>
              <a:rPr lang="en-US" altLang="ko-KR" sz="1800" b="0">
                <a:ea typeface="그래픽" pitchFamily="18" charset="-127"/>
              </a:rPr>
              <a:t>	</a:t>
            </a:r>
            <a:r>
              <a:rPr lang="ko-KR" altLang="en-US" sz="1800" b="0">
                <a:ea typeface="그래픽" pitchFamily="18" charset="-127"/>
              </a:rPr>
              <a:t>파일명</a:t>
            </a:r>
          </a:p>
        </p:txBody>
      </p:sp>
    </p:spTree>
    <p:extLst>
      <p:ext uri="{BB962C8B-B14F-4D97-AF65-F5344CB8AC3E}">
        <p14:creationId xmlns:p14="http://schemas.microsoft.com/office/powerpoint/2010/main" val="68719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CF087-02F0-42B3-B97C-1EDAB44965C7}"/>
              </a:ext>
            </a:extLst>
          </p:cNvPr>
          <p:cNvSpPr txBox="1"/>
          <p:nvPr/>
        </p:nvSpPr>
        <p:spPr>
          <a:xfrm>
            <a:off x="130825" y="169972"/>
            <a:ext cx="215956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파일 관련 명령어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D701CE-C4A2-4027-B242-29A62634A8E9}"/>
              </a:ext>
            </a:extLst>
          </p:cNvPr>
          <p:cNvGrpSpPr/>
          <p:nvPr/>
        </p:nvGrpSpPr>
        <p:grpSpPr>
          <a:xfrm>
            <a:off x="445840" y="1070441"/>
            <a:ext cx="4572000" cy="4662815"/>
            <a:chOff x="445840" y="764704"/>
            <a:chExt cx="4572000" cy="46628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46969B-FFF8-466C-ADA3-B47C66622CFB}"/>
                </a:ext>
              </a:extLst>
            </p:cNvPr>
            <p:cNvSpPr/>
            <p:nvPr/>
          </p:nvSpPr>
          <p:spPr>
            <a:xfrm>
              <a:off x="445840" y="764704"/>
              <a:ext cx="4572000" cy="46628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Tx/>
                <a:buChar char="•"/>
              </a:pPr>
              <a:r>
                <a:rPr lang="en-US" altLang="ko-KR" b="1">
                  <a:solidFill>
                    <a:srgbClr val="0070C0"/>
                  </a:solidFill>
                </a:rPr>
                <a:t> chmod  :  </a:t>
              </a:r>
              <a:r>
                <a:rPr lang="ko-KR" altLang="en-US" b="1">
                  <a:solidFill>
                    <a:srgbClr val="0070C0"/>
                  </a:solidFill>
                </a:rPr>
                <a:t>파일의 사용허가 변경</a:t>
              </a:r>
            </a:p>
            <a:p>
              <a:pPr>
                <a:lnSpc>
                  <a:spcPct val="150000"/>
                </a:lnSpc>
              </a:pPr>
              <a:r>
                <a:rPr lang="ko-KR" altLang="en-US"/>
                <a:t>   </a:t>
              </a:r>
              <a:r>
                <a:rPr lang="en-US" altLang="ko-KR"/>
                <a:t>- chmod 755 data.txt</a:t>
              </a:r>
            </a:p>
            <a:p>
              <a:pPr>
                <a:lnSpc>
                  <a:spcPct val="150000"/>
                </a:lnSpc>
              </a:pPr>
              <a:r>
                <a:rPr lang="en-US" altLang="ko-KR"/>
                <a:t>   - rwx (r=4, w=2, x=1)</a:t>
              </a:r>
            </a:p>
            <a:p>
              <a:pPr>
                <a:lnSpc>
                  <a:spcPct val="150000"/>
                </a:lnSpc>
              </a:pPr>
              <a:r>
                <a:rPr lang="en-US" altLang="ko-KR"/>
                <a:t>   - rwxrwxrwx		777</a:t>
              </a:r>
            </a:p>
            <a:p>
              <a:pPr>
                <a:lnSpc>
                  <a:spcPct val="150000"/>
                </a:lnSpc>
              </a:pPr>
              <a:r>
                <a:rPr lang="en-US" altLang="ko-KR"/>
                <a:t>   - rw- r- -r- -		644</a:t>
              </a:r>
            </a:p>
            <a:p>
              <a:pPr>
                <a:lnSpc>
                  <a:spcPct val="150000"/>
                </a:lnSpc>
                <a:buFontTx/>
                <a:buChar char="•"/>
              </a:pPr>
              <a:r>
                <a:rPr lang="en-US" altLang="ko-KR" b="1">
                  <a:solidFill>
                    <a:srgbClr val="0070C0"/>
                  </a:solidFill>
                </a:rPr>
                <a:t>  chown : change owner</a:t>
              </a:r>
            </a:p>
            <a:p>
              <a:pPr>
                <a:lnSpc>
                  <a:spcPct val="150000"/>
                </a:lnSpc>
              </a:pPr>
              <a:r>
                <a:rPr lang="en-US" altLang="ko-KR"/>
                <a:t>   % chown  guest  data.txt</a:t>
              </a:r>
            </a:p>
            <a:p>
              <a:pPr>
                <a:lnSpc>
                  <a:spcPct val="150000"/>
                </a:lnSpc>
                <a:buFontTx/>
                <a:buChar char="•"/>
              </a:pPr>
              <a:r>
                <a:rPr lang="en-US" altLang="ko-KR" b="1">
                  <a:solidFill>
                    <a:srgbClr val="0070C0"/>
                  </a:solidFill>
                </a:rPr>
                <a:t>  chgrp : change group</a:t>
              </a:r>
            </a:p>
            <a:p>
              <a:pPr>
                <a:lnSpc>
                  <a:spcPct val="150000"/>
                </a:lnSpc>
              </a:pPr>
              <a:r>
                <a:rPr lang="en-US" altLang="ko-KR"/>
                <a:t>   % chgrp  user  data.txt</a:t>
              </a:r>
            </a:p>
            <a:p>
              <a:pPr>
                <a:lnSpc>
                  <a:spcPct val="150000"/>
                </a:lnSpc>
                <a:buFontTx/>
                <a:buChar char="•"/>
              </a:pPr>
              <a:r>
                <a:rPr lang="en-US" altLang="ko-KR" b="1">
                  <a:solidFill>
                    <a:srgbClr val="0070C0"/>
                  </a:solidFill>
                </a:rPr>
                <a:t>  ln  :  link</a:t>
              </a:r>
            </a:p>
            <a:p>
              <a:pPr>
                <a:lnSpc>
                  <a:spcPct val="150000"/>
                </a:lnSpc>
              </a:pPr>
              <a:r>
                <a:rPr lang="en-US" altLang="ko-KR"/>
                <a:t>   % ln -s  pdb  /usr1/pdb</a:t>
              </a:r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610E41C-EC96-46A4-B4C0-C664B976C6F6}"/>
                </a:ext>
              </a:extLst>
            </p:cNvPr>
            <p:cNvCxnSpPr/>
            <p:nvPr/>
          </p:nvCxnSpPr>
          <p:spPr>
            <a:xfrm>
              <a:off x="2411760" y="2276872"/>
              <a:ext cx="684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38896CA-C97D-4B7B-86C2-428354344CA4}"/>
                </a:ext>
              </a:extLst>
            </p:cNvPr>
            <p:cNvCxnSpPr/>
            <p:nvPr/>
          </p:nvCxnSpPr>
          <p:spPr>
            <a:xfrm>
              <a:off x="2411760" y="2672916"/>
              <a:ext cx="684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63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C75E4A-7E3A-4323-8780-0D9E6F8DE006}"/>
              </a:ext>
            </a:extLst>
          </p:cNvPr>
          <p:cNvSpPr txBox="1"/>
          <p:nvPr/>
        </p:nvSpPr>
        <p:spPr>
          <a:xfrm>
            <a:off x="130825" y="169972"/>
            <a:ext cx="2994731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Data – Knowledge Gap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F34A7-6B28-4A71-9779-AC59F233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99" y="944724"/>
            <a:ext cx="7412603" cy="51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9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045D81-C211-40F3-ADFD-80D5E158604B}"/>
              </a:ext>
            </a:extLst>
          </p:cNvPr>
          <p:cNvSpPr txBox="1"/>
          <p:nvPr/>
        </p:nvSpPr>
        <p:spPr>
          <a:xfrm>
            <a:off x="130825" y="169972"/>
            <a:ext cx="289694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문서의 편집 </a:t>
            </a:r>
            <a:r>
              <a:rPr lang="en-US" altLang="ko-KR" sz="2000" b="1">
                <a:solidFill>
                  <a:schemeClr val="bg1"/>
                </a:solidFill>
              </a:rPr>
              <a:t>(vi </a:t>
            </a:r>
            <a:r>
              <a:rPr lang="ko-KR" altLang="en-US" sz="2000" b="1">
                <a:solidFill>
                  <a:schemeClr val="bg1"/>
                </a:solidFill>
              </a:rPr>
              <a:t>편집기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 Box 11">
            <a:extLst>
              <a:ext uri="{FF2B5EF4-FFF2-40B4-BE49-F238E27FC236}">
                <a16:creationId xmlns:a16="http://schemas.microsoft.com/office/drawing/2014/main" id="{4853D823-3650-4620-9C10-7BA32033A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1268760"/>
            <a:ext cx="6310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/>
              <a:t>  </a:t>
            </a:r>
            <a:r>
              <a:rPr lang="ko-KR" altLang="en-US"/>
              <a:t>편집창에서  입력모드과  명령어모드를 병행</a:t>
            </a:r>
          </a:p>
        </p:txBody>
      </p:sp>
      <p:sp>
        <p:nvSpPr>
          <p:cNvPr id="4" name="Text Box 14">
            <a:extLst>
              <a:ext uri="{FF2B5EF4-FFF2-40B4-BE49-F238E27FC236}">
                <a16:creationId xmlns:a16="http://schemas.microsoft.com/office/drawing/2014/main" id="{A0401246-A71D-4E51-A07B-AE11BC13D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1960091"/>
            <a:ext cx="2025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/>
              <a:t>  % vi test.txt</a:t>
            </a: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052A80B8-7638-41C2-9424-5A0FB45A5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73" y="3238661"/>
            <a:ext cx="48077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/>
              <a:t>- i  : </a:t>
            </a:r>
            <a:r>
              <a:rPr lang="ko-KR" altLang="en-US"/>
              <a:t>입력모드로 전환 </a:t>
            </a:r>
            <a:r>
              <a:rPr lang="en-US" altLang="ko-KR"/>
              <a:t>( </a:t>
            </a:r>
            <a:r>
              <a:rPr lang="ko-KR" altLang="en-US"/>
              <a:t>커서의 앞에서 대기 </a:t>
            </a:r>
            <a:r>
              <a:rPr lang="en-US" altLang="ko-KR"/>
              <a:t>)</a:t>
            </a:r>
          </a:p>
          <a:p>
            <a:r>
              <a:rPr lang="en-US" altLang="ko-KR"/>
              <a:t>- a </a:t>
            </a:r>
            <a:r>
              <a:rPr lang="en-US" altLang="ko-KR" sz="500"/>
              <a:t> </a:t>
            </a:r>
            <a:r>
              <a:rPr lang="en-US" altLang="ko-KR"/>
              <a:t>: </a:t>
            </a:r>
            <a:r>
              <a:rPr lang="ko-KR" altLang="en-US"/>
              <a:t>입력모드  </a:t>
            </a:r>
            <a:r>
              <a:rPr lang="en-US" altLang="ko-KR"/>
              <a:t>( </a:t>
            </a:r>
            <a:r>
              <a:rPr lang="ko-KR" altLang="en-US"/>
              <a:t>커서의 뒤에서 대기 </a:t>
            </a:r>
            <a:r>
              <a:rPr lang="en-US" altLang="ko-KR"/>
              <a:t>)</a:t>
            </a:r>
          </a:p>
          <a:p>
            <a:r>
              <a:rPr lang="en-US" altLang="ko-KR"/>
              <a:t>- o : </a:t>
            </a:r>
            <a:r>
              <a:rPr lang="ko-KR" altLang="en-US"/>
              <a:t>입력모드  </a:t>
            </a:r>
            <a:r>
              <a:rPr lang="en-US" altLang="ko-KR"/>
              <a:t>( </a:t>
            </a:r>
            <a:r>
              <a:rPr lang="ko-KR" altLang="en-US"/>
              <a:t>커서의 다음 행에서 대기 </a:t>
            </a:r>
            <a:r>
              <a:rPr lang="en-US" altLang="ko-KR"/>
              <a:t>)</a:t>
            </a:r>
          </a:p>
        </p:txBody>
      </p:sp>
      <p:sp>
        <p:nvSpPr>
          <p:cNvPr id="6" name="Text Box 16">
            <a:extLst>
              <a:ext uri="{FF2B5EF4-FFF2-40B4-BE49-F238E27FC236}">
                <a16:creationId xmlns:a16="http://schemas.microsoft.com/office/drawing/2014/main" id="{F1A49E20-B796-4BF0-948F-08604D0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2749711"/>
            <a:ext cx="14494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 b="1">
                <a:solidFill>
                  <a:srgbClr val="0070C0"/>
                </a:solidFill>
              </a:rPr>
              <a:t>  </a:t>
            </a:r>
            <a:r>
              <a:rPr lang="ko-KR" altLang="en-US" b="1">
                <a:solidFill>
                  <a:srgbClr val="0070C0"/>
                </a:solidFill>
              </a:rPr>
              <a:t>입력 모드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0BF10619-CB9C-424F-99D8-00FEB5B22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509120"/>
            <a:ext cx="39004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 b="1">
                <a:solidFill>
                  <a:srgbClr val="0070C0"/>
                </a:solidFill>
              </a:rPr>
              <a:t>  </a:t>
            </a:r>
            <a:r>
              <a:rPr lang="ko-KR" altLang="en-US" b="1">
                <a:solidFill>
                  <a:srgbClr val="0070C0"/>
                </a:solidFill>
              </a:rPr>
              <a:t>명령어 모드</a:t>
            </a:r>
          </a:p>
          <a:p>
            <a:r>
              <a:rPr lang="ko-KR" altLang="en-US"/>
              <a:t>    </a:t>
            </a:r>
            <a:r>
              <a:rPr lang="en-US" altLang="ko-KR"/>
              <a:t>-  </a:t>
            </a:r>
            <a:r>
              <a:rPr lang="ko-KR" altLang="en-US"/>
              <a:t>입력모드에서  </a:t>
            </a:r>
            <a:r>
              <a:rPr lang="en-US" altLang="ko-KR"/>
              <a:t>esc  </a:t>
            </a:r>
            <a:r>
              <a:rPr lang="ko-KR" altLang="en-US"/>
              <a:t>키를  사용</a:t>
            </a:r>
          </a:p>
        </p:txBody>
      </p:sp>
    </p:spTree>
    <p:extLst>
      <p:ext uri="{BB962C8B-B14F-4D97-AF65-F5344CB8AC3E}">
        <p14:creationId xmlns:p14="http://schemas.microsoft.com/office/powerpoint/2010/main" val="1385262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3C976-F838-4B82-9C4D-863F5D5C473E}"/>
              </a:ext>
            </a:extLst>
          </p:cNvPr>
          <p:cNvSpPr txBox="1"/>
          <p:nvPr/>
        </p:nvSpPr>
        <p:spPr>
          <a:xfrm>
            <a:off x="130825" y="169972"/>
            <a:ext cx="289694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문서의 편집 </a:t>
            </a:r>
            <a:r>
              <a:rPr lang="en-US" altLang="ko-KR" sz="2000" b="1">
                <a:solidFill>
                  <a:schemeClr val="bg1"/>
                </a:solidFill>
              </a:rPr>
              <a:t>(vi </a:t>
            </a:r>
            <a:r>
              <a:rPr lang="ko-KR" altLang="en-US" sz="2000" b="1">
                <a:solidFill>
                  <a:schemeClr val="bg1"/>
                </a:solidFill>
              </a:rPr>
              <a:t>편집기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B3EC4D-715F-4014-920A-B5BE114E7EC2}"/>
              </a:ext>
            </a:extLst>
          </p:cNvPr>
          <p:cNvGrpSpPr/>
          <p:nvPr/>
        </p:nvGrpSpPr>
        <p:grpSpPr>
          <a:xfrm>
            <a:off x="575556" y="974725"/>
            <a:ext cx="5497513" cy="5082567"/>
            <a:chOff x="575556" y="974725"/>
            <a:chExt cx="5497513" cy="5082567"/>
          </a:xfrm>
        </p:grpSpPr>
        <p:sp>
          <p:nvSpPr>
            <p:cNvPr id="3" name="Text Box 5">
              <a:extLst>
                <a:ext uri="{FF2B5EF4-FFF2-40B4-BE49-F238E27FC236}">
                  <a16:creationId xmlns:a16="http://schemas.microsoft.com/office/drawing/2014/main" id="{9CBD19D4-339A-48F5-AAC6-59D5D7638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556" y="974725"/>
              <a:ext cx="168026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b="1">
                  <a:solidFill>
                    <a:srgbClr val="0070C0"/>
                  </a:solidFill>
                </a:rPr>
                <a:t>  </a:t>
              </a:r>
              <a:r>
                <a:rPr lang="ko-KR" altLang="en-US" b="1">
                  <a:solidFill>
                    <a:srgbClr val="0070C0"/>
                  </a:solidFill>
                </a:rPr>
                <a:t>삭제 명령어</a:t>
              </a:r>
            </a:p>
          </p:txBody>
        </p:sp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AD2BFE17-028E-4CAE-8D68-009B81F06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556" y="2156048"/>
              <a:ext cx="168026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b="1">
                  <a:solidFill>
                    <a:srgbClr val="0070C0"/>
                  </a:solidFill>
                </a:rPr>
                <a:t>  </a:t>
              </a:r>
              <a:r>
                <a:rPr lang="ko-KR" altLang="en-US" b="1">
                  <a:solidFill>
                    <a:srgbClr val="0070C0"/>
                  </a:solidFill>
                </a:rPr>
                <a:t>치환 명령어</a:t>
              </a:r>
            </a:p>
          </p:txBody>
        </p:sp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A361673C-CCE1-4CC4-9862-8CF042738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556" y="3026060"/>
              <a:ext cx="168026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b="1">
                  <a:solidFill>
                    <a:srgbClr val="0070C0"/>
                  </a:solidFill>
                </a:rPr>
                <a:t>  </a:t>
              </a:r>
              <a:r>
                <a:rPr lang="ko-KR" altLang="en-US" b="1">
                  <a:solidFill>
                    <a:srgbClr val="0070C0"/>
                  </a:solidFill>
                </a:rPr>
                <a:t>검색 명령어</a:t>
              </a:r>
            </a:p>
          </p:txBody>
        </p:sp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33CB1BA6-AFDF-46D7-92CE-0D2CDAD8A0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556" y="4215085"/>
              <a:ext cx="168026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b="1">
                  <a:solidFill>
                    <a:srgbClr val="0070C0"/>
                  </a:solidFill>
                </a:rPr>
                <a:t>  </a:t>
              </a:r>
              <a:r>
                <a:rPr lang="ko-KR" altLang="en-US" b="1">
                  <a:solidFill>
                    <a:srgbClr val="0070C0"/>
                  </a:solidFill>
                </a:rPr>
                <a:t>복구 명령어</a:t>
              </a:r>
            </a:p>
          </p:txBody>
        </p:sp>
        <p:sp>
          <p:nvSpPr>
            <p:cNvPr id="7" name="Text Box 13">
              <a:extLst>
                <a:ext uri="{FF2B5EF4-FFF2-40B4-BE49-F238E27FC236}">
                  <a16:creationId xmlns:a16="http://schemas.microsoft.com/office/drawing/2014/main" id="{C93E2049-DA80-4F94-A185-7C34D8771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556" y="5044901"/>
              <a:ext cx="168026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b="1">
                  <a:solidFill>
                    <a:srgbClr val="0070C0"/>
                  </a:solidFill>
                </a:rPr>
                <a:t>  </a:t>
              </a:r>
              <a:r>
                <a:rPr lang="ko-KR" altLang="en-US" b="1">
                  <a:solidFill>
                    <a:srgbClr val="0070C0"/>
                  </a:solidFill>
                </a:rPr>
                <a:t>저장 명령어</a:t>
              </a:r>
            </a:p>
          </p:txBody>
        </p:sp>
        <p:sp>
          <p:nvSpPr>
            <p:cNvPr id="8" name="Text Box 14">
              <a:extLst>
                <a:ext uri="{FF2B5EF4-FFF2-40B4-BE49-F238E27FC236}">
                  <a16:creationId xmlns:a16="http://schemas.microsoft.com/office/drawing/2014/main" id="{A02669B8-DDAA-4C7E-A2D0-26F9ACE6B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481" y="1339850"/>
              <a:ext cx="25781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000"/>
                <a:t>- x     : </a:t>
              </a:r>
              <a:r>
                <a:rPr lang="ko-KR" altLang="en-US" sz="2000"/>
                <a:t>한 단어의 삭제</a:t>
              </a:r>
            </a:p>
            <a:p>
              <a:r>
                <a:rPr lang="en-US" altLang="ko-KR" sz="2000"/>
                <a:t>- dd </a:t>
              </a:r>
              <a:r>
                <a:rPr lang="en-US" altLang="ko-KR" sz="1600"/>
                <a:t>  </a:t>
              </a:r>
              <a:r>
                <a:rPr lang="en-US" altLang="ko-KR" sz="2000"/>
                <a:t>: </a:t>
              </a:r>
              <a:r>
                <a:rPr lang="ko-KR" altLang="en-US" sz="2000"/>
                <a:t>한 라인의 삭제</a:t>
              </a:r>
            </a:p>
          </p:txBody>
        </p:sp>
        <p:sp>
          <p:nvSpPr>
            <p:cNvPr id="9" name="Text Box 16">
              <a:extLst>
                <a:ext uri="{FF2B5EF4-FFF2-40B4-BE49-F238E27FC236}">
                  <a16:creationId xmlns:a16="http://schemas.microsoft.com/office/drawing/2014/main" id="{959EFDCB-56B8-4097-8D76-7430F0398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3056" y="2489423"/>
              <a:ext cx="299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000"/>
                <a:t>- r  y :  r </a:t>
              </a:r>
              <a:r>
                <a:rPr lang="ko-KR" altLang="en-US" sz="2000"/>
                <a:t>문자를  </a:t>
              </a:r>
              <a:r>
                <a:rPr lang="en-US" altLang="ko-KR" sz="2000"/>
                <a:t>y</a:t>
              </a:r>
              <a:r>
                <a:rPr lang="ko-KR" altLang="en-US" sz="2000"/>
                <a:t>로 치환</a:t>
              </a:r>
            </a:p>
          </p:txBody>
        </p:sp>
        <p:sp>
          <p:nvSpPr>
            <p:cNvPr id="10" name="Text Box 17">
              <a:extLst>
                <a:ext uri="{FF2B5EF4-FFF2-40B4-BE49-F238E27FC236}">
                  <a16:creationId xmlns:a16="http://schemas.microsoft.com/office/drawing/2014/main" id="{05FB8CF0-F1B1-44B8-AAAB-5CCE69EAE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356" y="3407060"/>
              <a:ext cx="4549775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000"/>
                <a:t>-  / </a:t>
              </a:r>
              <a:r>
                <a:rPr lang="ko-KR" altLang="en-US" sz="2000"/>
                <a:t>검색어  </a:t>
              </a:r>
              <a:r>
                <a:rPr lang="en-US" altLang="ko-KR" sz="2000"/>
                <a:t>:  </a:t>
              </a:r>
              <a:r>
                <a:rPr lang="ko-KR" altLang="en-US" sz="2000"/>
                <a:t>문서내에서 검색어를 찾음</a:t>
              </a:r>
            </a:p>
            <a:p>
              <a:r>
                <a:rPr lang="en-US" altLang="ko-KR" sz="2000"/>
                <a:t>- n : </a:t>
              </a:r>
              <a:r>
                <a:rPr lang="ko-KR" altLang="en-US" sz="2000"/>
                <a:t>다음 검색어를 검색</a:t>
              </a:r>
            </a:p>
          </p:txBody>
        </p:sp>
        <p:sp>
          <p:nvSpPr>
            <p:cNvPr id="11" name="Text Box 18">
              <a:extLst>
                <a:ext uri="{FF2B5EF4-FFF2-40B4-BE49-F238E27FC236}">
                  <a16:creationId xmlns:a16="http://schemas.microsoft.com/office/drawing/2014/main" id="{A6A527D3-707A-4714-908B-1CE06928F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356" y="4527525"/>
              <a:ext cx="51927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000"/>
                <a:t>-  u  : </a:t>
              </a:r>
              <a:r>
                <a:rPr lang="ko-KR" altLang="en-US" sz="2000"/>
                <a:t>바로 이전에 실행 되었던 명령어를 취소</a:t>
              </a:r>
            </a:p>
          </p:txBody>
        </p:sp>
        <p:sp>
          <p:nvSpPr>
            <p:cNvPr id="12" name="Text Box 19">
              <a:extLst>
                <a:ext uri="{FF2B5EF4-FFF2-40B4-BE49-F238E27FC236}">
                  <a16:creationId xmlns:a16="http://schemas.microsoft.com/office/drawing/2014/main" id="{8F5E0812-C974-4E7A-8B0A-68ED33C58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356" y="5355617"/>
              <a:ext cx="483235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000"/>
                <a:t>-  :wq : </a:t>
              </a:r>
              <a:r>
                <a:rPr lang="ko-KR" altLang="en-US" sz="2000"/>
                <a:t>문서를 저장하고 편집기 종료</a:t>
              </a:r>
            </a:p>
            <a:p>
              <a:r>
                <a:rPr lang="en-US" altLang="ko-KR" sz="2000"/>
                <a:t>-  :q    : </a:t>
              </a:r>
              <a:r>
                <a:rPr lang="ko-KR" altLang="en-US" sz="2000"/>
                <a:t>문서를 저장하지 않고 편집기 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50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8210F-286B-4A47-88DE-6F2194495D3C}"/>
              </a:ext>
            </a:extLst>
          </p:cNvPr>
          <p:cNvSpPr txBox="1"/>
          <p:nvPr/>
        </p:nvSpPr>
        <p:spPr>
          <a:xfrm>
            <a:off x="130825" y="169972"/>
            <a:ext cx="250581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작업 제어 관련 명령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523C94A-5D1E-424A-9399-24851C4AF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288" y="1016732"/>
            <a:ext cx="38432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 b="1">
                <a:solidFill>
                  <a:srgbClr val="0070C0"/>
                </a:solidFill>
              </a:rPr>
              <a:t>  background </a:t>
            </a:r>
            <a:r>
              <a:rPr lang="ko-KR" altLang="en-US" b="1">
                <a:solidFill>
                  <a:srgbClr val="0070C0"/>
                </a:solidFill>
              </a:rPr>
              <a:t>작업의 정지와 삭제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E6493544-2D4C-428E-AF08-184BEB0B7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520788"/>
            <a:ext cx="2736304" cy="15220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%  jobs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%  ps -a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%  stop %job_number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%  kill -9  pid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9F1FE0C6-85DE-4005-92BB-362CF0A5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63" y="3399155"/>
            <a:ext cx="37431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 b="1">
                <a:solidFill>
                  <a:srgbClr val="0070C0"/>
                </a:solidFill>
              </a:rPr>
              <a:t>  fore, back ground </a:t>
            </a:r>
            <a:r>
              <a:rPr lang="ko-KR" altLang="en-US" b="1">
                <a:solidFill>
                  <a:srgbClr val="0070C0"/>
                </a:solidFill>
              </a:rPr>
              <a:t>작업의 전환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4CAE8E93-7797-4039-99D6-C5C0460E0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4040508"/>
            <a:ext cx="4988160" cy="11526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</a:rPr>
              <a:t>%  &lt;ctrl&gt; z   :  fore   &gt;   back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</a:rPr>
              <a:t>%  fg   :   background</a:t>
            </a:r>
            <a:r>
              <a:rPr lang="ko-KR" altLang="en-US" sz="1600" b="1">
                <a:solidFill>
                  <a:schemeClr val="bg1"/>
                </a:solidFill>
              </a:rPr>
              <a:t>의 일을  </a:t>
            </a:r>
            <a:r>
              <a:rPr lang="en-US" altLang="ko-KR" sz="1600" b="1">
                <a:solidFill>
                  <a:schemeClr val="bg1"/>
                </a:solidFill>
              </a:rPr>
              <a:t>foreground</a:t>
            </a:r>
            <a:r>
              <a:rPr lang="ko-KR" altLang="en-US" sz="1600" b="1">
                <a:solidFill>
                  <a:schemeClr val="bg1"/>
                </a:solidFill>
              </a:rPr>
              <a:t>로 전환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</a:rPr>
              <a:t>%  bg   :   fore   to  back</a:t>
            </a:r>
          </a:p>
        </p:txBody>
      </p:sp>
    </p:spTree>
    <p:extLst>
      <p:ext uri="{BB962C8B-B14F-4D97-AF65-F5344CB8AC3E}">
        <p14:creationId xmlns:p14="http://schemas.microsoft.com/office/powerpoint/2010/main" val="8153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B5105-246C-49F3-BBC3-33DD2796899B}"/>
              </a:ext>
            </a:extLst>
          </p:cNvPr>
          <p:cNvSpPr txBox="1"/>
          <p:nvPr/>
        </p:nvSpPr>
        <p:spPr>
          <a:xfrm>
            <a:off x="130825" y="169972"/>
            <a:ext cx="164602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telnet &amp; ftp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 Box 11">
            <a:extLst>
              <a:ext uri="{FF2B5EF4-FFF2-40B4-BE49-F238E27FC236}">
                <a16:creationId xmlns:a16="http://schemas.microsoft.com/office/drawing/2014/main" id="{32554765-BD9C-4C1D-9888-EEF3940B1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77900"/>
            <a:ext cx="11887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b="1">
                <a:solidFill>
                  <a:srgbClr val="0070C0"/>
                </a:solidFill>
              </a:rPr>
              <a:t> telnet</a:t>
            </a: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F61FA647-310A-4EA8-B8FE-22F8E988A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376772"/>
            <a:ext cx="417473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- </a:t>
            </a:r>
            <a:r>
              <a:rPr lang="ko-KR" altLang="en-US" sz="1600"/>
              <a:t>원격지에서의  호스트 접속 프로그램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- telnet  &lt; DomainName or  IP address &gt;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- telnet  user.chollian.net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- telnet  209.35.47.123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- </a:t>
            </a:r>
            <a:r>
              <a:rPr lang="ko-KR" altLang="en-US" sz="1600"/>
              <a:t>종료시 </a:t>
            </a:r>
            <a:r>
              <a:rPr lang="en-US" altLang="ko-KR" sz="1600"/>
              <a:t>logout  or  exit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0F45ED85-A71C-4F8B-9910-32722E19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57411"/>
            <a:ext cx="37670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b="1">
                <a:solidFill>
                  <a:srgbClr val="0070C0"/>
                </a:solidFill>
              </a:rPr>
              <a:t> ftp ( File Transefer Protocol )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F5ADFED6-B73D-4D35-860F-40714F10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110171"/>
            <a:ext cx="551439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/>
              <a:t>- </a:t>
            </a:r>
            <a:r>
              <a:rPr lang="ko-KR" altLang="en-US" sz="1600"/>
              <a:t>원격지간 파일의 수신</a:t>
            </a:r>
            <a:r>
              <a:rPr lang="en-US" altLang="ko-KR" sz="1600"/>
              <a:t>, </a:t>
            </a:r>
            <a:r>
              <a:rPr lang="ko-KR" altLang="en-US" sz="1600"/>
              <a:t>전송시 사용하는 프로그램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r>
              <a:rPr lang="en-US" altLang="ko-KR" sz="1600"/>
              <a:t>- ftp 209.35.47.123</a:t>
            </a:r>
          </a:p>
          <a:p>
            <a:r>
              <a:rPr lang="en-US" altLang="ko-KR" sz="1600"/>
              <a:t>	</a:t>
            </a:r>
          </a:p>
          <a:p>
            <a:r>
              <a:rPr lang="en-US" altLang="ko-KR" sz="1600"/>
              <a:t>	% ftp &gt; ( dir, get, put, mget, mput, lcd, !, quit )</a:t>
            </a:r>
          </a:p>
        </p:txBody>
      </p:sp>
    </p:spTree>
    <p:extLst>
      <p:ext uri="{BB962C8B-B14F-4D97-AF65-F5344CB8AC3E}">
        <p14:creationId xmlns:p14="http://schemas.microsoft.com/office/powerpoint/2010/main" val="904419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712271-EB41-45BA-A5D9-D5C8BDB7B353}"/>
              </a:ext>
            </a:extLst>
          </p:cNvPr>
          <p:cNvSpPr txBox="1"/>
          <p:nvPr/>
        </p:nvSpPr>
        <p:spPr>
          <a:xfrm>
            <a:off x="130825" y="169972"/>
            <a:ext cx="181331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압축 유틸리티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AC894EC4-344F-4CCB-99C6-02B47DF1C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18" y="1016732"/>
            <a:ext cx="16946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 sz="2000" b="1">
                <a:solidFill>
                  <a:srgbClr val="0070C0"/>
                </a:solidFill>
              </a:rPr>
              <a:t> tar (*.tar ) 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25DAEA2-56F1-467F-91F6-1B6BDE1EF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18" y="2671746"/>
            <a:ext cx="37824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 sz="2000" b="1">
                <a:solidFill>
                  <a:srgbClr val="0070C0"/>
                </a:solidFill>
              </a:rPr>
              <a:t> compress, uncompress (*.Z)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6F2DE3D6-C5E4-476B-8F3C-E058023ED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99" y="4289030"/>
            <a:ext cx="26645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 sz="2000" b="1">
                <a:solidFill>
                  <a:srgbClr val="0070C0"/>
                </a:solidFill>
              </a:rPr>
              <a:t> gzip, gzip -d (*.gz)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01E92ACB-2000-4E27-A006-0FD44DB0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485166"/>
            <a:ext cx="478047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/>
              <a:t>%  tar  cvf    </a:t>
            </a:r>
            <a:r>
              <a:rPr lang="ko-KR" altLang="en-US" sz="1600"/>
              <a:t>만들 파일 이름</a:t>
            </a:r>
            <a:r>
              <a:rPr lang="en-US" altLang="ko-KR" sz="1600"/>
              <a:t>.tar    </a:t>
            </a:r>
            <a:r>
              <a:rPr lang="ko-KR" altLang="en-US" sz="1600"/>
              <a:t>묶을 파일 이름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%  tar  xvf    </a:t>
            </a:r>
            <a:r>
              <a:rPr lang="ko-KR" altLang="en-US" sz="1600"/>
              <a:t>묶여 있는 파일 이름</a:t>
            </a:r>
            <a:r>
              <a:rPr lang="en-US" altLang="ko-KR" sz="1600"/>
              <a:t>.tar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586BAB8A-8B30-4E8F-B388-BC8D49F62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3140968"/>
            <a:ext cx="263277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%  compress    filename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%  uncompress   filename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F9C926DB-2CEA-4AFD-B919-72AD71F0B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4758243"/>
            <a:ext cx="21146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%  gzip  filename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%  gzip -d  filename</a:t>
            </a:r>
          </a:p>
        </p:txBody>
      </p:sp>
    </p:spTree>
    <p:extLst>
      <p:ext uri="{BB962C8B-B14F-4D97-AF65-F5344CB8AC3E}">
        <p14:creationId xmlns:p14="http://schemas.microsoft.com/office/powerpoint/2010/main" val="3693197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219D72-D654-4B89-9B6E-45C9CB043993}"/>
              </a:ext>
            </a:extLst>
          </p:cNvPr>
          <p:cNvSpPr txBox="1"/>
          <p:nvPr/>
        </p:nvSpPr>
        <p:spPr>
          <a:xfrm>
            <a:off x="130825" y="169972"/>
            <a:ext cx="348364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윈도우</a:t>
            </a:r>
            <a:r>
              <a:rPr lang="en-US" altLang="ko-KR" sz="2000" b="1">
                <a:solidFill>
                  <a:schemeClr val="bg1"/>
                </a:solidFill>
              </a:rPr>
              <a:t>10</a:t>
            </a:r>
            <a:r>
              <a:rPr lang="ko-KR" altLang="en-US" sz="2000" b="1">
                <a:solidFill>
                  <a:schemeClr val="bg1"/>
                </a:solidFill>
              </a:rPr>
              <a:t>에서 리눅스의 사용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3B7759-7E30-4551-862D-B716E033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41" y="1498478"/>
            <a:ext cx="6506718" cy="45588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3C73E4-0C77-4BF3-B5CD-D84E552D8310}"/>
              </a:ext>
            </a:extLst>
          </p:cNvPr>
          <p:cNvSpPr/>
          <p:nvPr/>
        </p:nvSpPr>
        <p:spPr>
          <a:xfrm>
            <a:off x="2735796" y="5193196"/>
            <a:ext cx="1188132" cy="9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hape 262">
            <a:extLst>
              <a:ext uri="{FF2B5EF4-FFF2-40B4-BE49-F238E27FC236}">
                <a16:creationId xmlns:a16="http://schemas.microsoft.com/office/drawing/2014/main" id="{6A111FF4-3823-4560-99B2-4F3C419DC2C4}"/>
              </a:ext>
            </a:extLst>
          </p:cNvPr>
          <p:cNvSpPr/>
          <p:nvPr/>
        </p:nvSpPr>
        <p:spPr>
          <a:xfrm>
            <a:off x="287524" y="863426"/>
            <a:ext cx="500455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b="1">
                <a:solidFill>
                  <a:srgbClr val="0070C0"/>
                </a:solidFill>
              </a:rPr>
              <a:t>설정 </a:t>
            </a:r>
            <a:r>
              <a:rPr lang="en-US" altLang="ko-KR" sz="1600" b="1">
                <a:solidFill>
                  <a:srgbClr val="0070C0"/>
                </a:solidFill>
              </a:rPr>
              <a:t>&gt; </a:t>
            </a:r>
            <a:r>
              <a:rPr lang="ko-KR" altLang="en-US" sz="1600" b="1">
                <a:solidFill>
                  <a:srgbClr val="0070C0"/>
                </a:solidFill>
              </a:rPr>
              <a:t>업데이트 및 보안 </a:t>
            </a:r>
            <a:r>
              <a:rPr lang="en-US" altLang="ko-KR" sz="1600" b="1">
                <a:solidFill>
                  <a:srgbClr val="0070C0"/>
                </a:solidFill>
              </a:rPr>
              <a:t>&gt; </a:t>
            </a:r>
            <a:r>
              <a:rPr lang="ko-KR" altLang="en-US" sz="1600" b="1">
                <a:solidFill>
                  <a:srgbClr val="0070C0"/>
                </a:solidFill>
              </a:rPr>
              <a:t>개발자용 메뉴</a:t>
            </a:r>
            <a:endParaRPr sz="16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78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0E64B6-1EED-4C38-ADE2-09151537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27" y="1304764"/>
            <a:ext cx="6225146" cy="47850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EAD124-A596-4E34-B6D3-65B113BCEAE4}"/>
              </a:ext>
            </a:extLst>
          </p:cNvPr>
          <p:cNvSpPr/>
          <p:nvPr/>
        </p:nvSpPr>
        <p:spPr>
          <a:xfrm>
            <a:off x="1349896" y="4689140"/>
            <a:ext cx="9178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E4462-B0EC-4428-8679-14B47CE91D61}"/>
              </a:ext>
            </a:extLst>
          </p:cNvPr>
          <p:cNvSpPr/>
          <p:nvPr/>
        </p:nvSpPr>
        <p:spPr>
          <a:xfrm>
            <a:off x="3743908" y="3429000"/>
            <a:ext cx="9178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F0055-609C-434D-A2D6-0FF3B5F78D9A}"/>
              </a:ext>
            </a:extLst>
          </p:cNvPr>
          <p:cNvSpPr txBox="1"/>
          <p:nvPr/>
        </p:nvSpPr>
        <p:spPr>
          <a:xfrm>
            <a:off x="130825" y="169972"/>
            <a:ext cx="348364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윈도우</a:t>
            </a:r>
            <a:r>
              <a:rPr lang="en-US" altLang="ko-KR" sz="2000" b="1">
                <a:solidFill>
                  <a:schemeClr val="bg1"/>
                </a:solidFill>
              </a:rPr>
              <a:t>10</a:t>
            </a:r>
            <a:r>
              <a:rPr lang="ko-KR" altLang="en-US" sz="2000" b="1">
                <a:solidFill>
                  <a:schemeClr val="bg1"/>
                </a:solidFill>
              </a:rPr>
              <a:t>에서 리눅스의 사용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50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5534B6-827A-42FD-BBD6-3C994D687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823985"/>
            <a:ext cx="7956376" cy="32100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1962B0-B799-4654-901D-7C72FFED69A0}"/>
              </a:ext>
            </a:extLst>
          </p:cNvPr>
          <p:cNvSpPr/>
          <p:nvPr/>
        </p:nvSpPr>
        <p:spPr>
          <a:xfrm>
            <a:off x="1799692" y="4545123"/>
            <a:ext cx="1224136" cy="396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8B5A6-D968-4F18-A46F-BE0861BFADED}"/>
              </a:ext>
            </a:extLst>
          </p:cNvPr>
          <p:cNvSpPr txBox="1"/>
          <p:nvPr/>
        </p:nvSpPr>
        <p:spPr>
          <a:xfrm>
            <a:off x="130825" y="169972"/>
            <a:ext cx="348364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윈도우</a:t>
            </a:r>
            <a:r>
              <a:rPr lang="en-US" altLang="ko-KR" sz="2000" b="1">
                <a:solidFill>
                  <a:schemeClr val="bg1"/>
                </a:solidFill>
              </a:rPr>
              <a:t>10</a:t>
            </a:r>
            <a:r>
              <a:rPr lang="ko-KR" altLang="en-US" sz="2000" b="1">
                <a:solidFill>
                  <a:schemeClr val="bg1"/>
                </a:solidFill>
              </a:rPr>
              <a:t>에서 리눅스의 사용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90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4C532A-1440-43FA-A2F2-112F5EC66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8" y="2276872"/>
            <a:ext cx="8475065" cy="25017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2ED16D-7772-4DCF-9C19-60BE33CCA78F}"/>
              </a:ext>
            </a:extLst>
          </p:cNvPr>
          <p:cNvSpPr/>
          <p:nvPr/>
        </p:nvSpPr>
        <p:spPr>
          <a:xfrm>
            <a:off x="3203848" y="3104964"/>
            <a:ext cx="1440160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6CAD7-4A9E-456F-A509-5B11E7B9B177}"/>
              </a:ext>
            </a:extLst>
          </p:cNvPr>
          <p:cNvSpPr txBox="1"/>
          <p:nvPr/>
        </p:nvSpPr>
        <p:spPr>
          <a:xfrm>
            <a:off x="130825" y="169972"/>
            <a:ext cx="348364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윈도우</a:t>
            </a:r>
            <a:r>
              <a:rPr lang="en-US" altLang="ko-KR" sz="2000" b="1">
                <a:solidFill>
                  <a:schemeClr val="bg1"/>
                </a:solidFill>
              </a:rPr>
              <a:t>10</a:t>
            </a:r>
            <a:r>
              <a:rPr lang="ko-KR" altLang="en-US" sz="2000" b="1">
                <a:solidFill>
                  <a:schemeClr val="bg1"/>
                </a:solidFill>
              </a:rPr>
              <a:t>에서 리눅스의 사용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61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900A86-3301-4CD5-A129-43147EDA9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232756"/>
            <a:ext cx="4667250" cy="48196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6F6196-2614-410F-AEA5-EBD30B717D60}"/>
              </a:ext>
            </a:extLst>
          </p:cNvPr>
          <p:cNvSpPr/>
          <p:nvPr/>
        </p:nvSpPr>
        <p:spPr>
          <a:xfrm>
            <a:off x="2483768" y="3861048"/>
            <a:ext cx="28803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D5D9-724C-4486-BE87-9A1C748ED9F8}"/>
              </a:ext>
            </a:extLst>
          </p:cNvPr>
          <p:cNvSpPr txBox="1"/>
          <p:nvPr/>
        </p:nvSpPr>
        <p:spPr>
          <a:xfrm>
            <a:off x="130825" y="169972"/>
            <a:ext cx="348364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윈도우</a:t>
            </a:r>
            <a:r>
              <a:rPr lang="en-US" altLang="ko-KR" sz="2000" b="1">
                <a:solidFill>
                  <a:schemeClr val="bg1"/>
                </a:solidFill>
              </a:rPr>
              <a:t>10</a:t>
            </a:r>
            <a:r>
              <a:rPr lang="ko-KR" altLang="en-US" sz="2000" b="1">
                <a:solidFill>
                  <a:schemeClr val="bg1"/>
                </a:solidFill>
              </a:rPr>
              <a:t>에서 리눅스의 사용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6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theatlantic.com/assets/media/img/mt/2017/01/RTR2DRC6/lead_960.jpg?1485536027">
            <a:extLst>
              <a:ext uri="{FF2B5EF4-FFF2-40B4-BE49-F238E27FC236}">
                <a16:creationId xmlns:a16="http://schemas.microsoft.com/office/drawing/2014/main" id="{E36DC543-D1F3-49FE-B2B6-CAC7EEB8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3" y="656692"/>
            <a:ext cx="9114491" cy="61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6E3EFA-9A6B-4AE0-A0F5-C3F1403BE18C}"/>
              </a:ext>
            </a:extLst>
          </p:cNvPr>
          <p:cNvSpPr txBox="1"/>
          <p:nvPr/>
        </p:nvSpPr>
        <p:spPr>
          <a:xfrm>
            <a:off x="130825" y="169972"/>
            <a:ext cx="208602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Chemical Space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D8127-AD6B-4231-9D6C-7B445BF6EF06}"/>
              </a:ext>
            </a:extLst>
          </p:cNvPr>
          <p:cNvSpPr txBox="1"/>
          <p:nvPr/>
        </p:nvSpPr>
        <p:spPr>
          <a:xfrm>
            <a:off x="428590" y="1440063"/>
            <a:ext cx="8413457" cy="440120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800" b="1" dirty="0">
                <a:solidFill>
                  <a:srgbClr val="FFFF00"/>
                </a:solidFill>
              </a:rPr>
              <a:t>10</a:t>
            </a:r>
            <a:r>
              <a:rPr lang="en-US" altLang="ko-KR" sz="2800" b="1" baseline="30000" dirty="0">
                <a:solidFill>
                  <a:srgbClr val="FFFF00"/>
                </a:solidFill>
              </a:rPr>
              <a:t>60~100</a:t>
            </a:r>
            <a:r>
              <a:rPr lang="en-US" altLang="ko-KR" sz="2800" b="1" dirty="0">
                <a:solidFill>
                  <a:srgbClr val="FFFF00"/>
                </a:solidFill>
              </a:rPr>
              <a:t> Chemicals</a:t>
            </a:r>
          </a:p>
          <a:p>
            <a:r>
              <a:rPr lang="en-US" altLang="ko-KR" sz="2800" b="1" dirty="0">
                <a:solidFill>
                  <a:srgbClr val="FFFF00"/>
                </a:solidFill>
              </a:rPr>
              <a:t>10</a:t>
            </a:r>
            <a:r>
              <a:rPr lang="en-US" altLang="ko-KR" sz="2800" b="1" baseline="30000" dirty="0">
                <a:solidFill>
                  <a:srgbClr val="FFFF00"/>
                </a:solidFill>
              </a:rPr>
              <a:t>33</a:t>
            </a:r>
            <a:r>
              <a:rPr lang="en-US" altLang="ko-KR" sz="2800" b="1" dirty="0">
                <a:solidFill>
                  <a:srgbClr val="FFFF00"/>
                </a:solidFill>
              </a:rPr>
              <a:t>    </a:t>
            </a:r>
            <a:r>
              <a:rPr lang="en-US" altLang="ko-KR" sz="2000" b="1" dirty="0">
                <a:solidFill>
                  <a:srgbClr val="FFFF00"/>
                </a:solidFill>
              </a:rPr>
              <a:t> </a:t>
            </a:r>
            <a:r>
              <a:rPr lang="en-US" altLang="ko-KR" sz="1600" b="1" dirty="0">
                <a:solidFill>
                  <a:srgbClr val="FFFF00"/>
                </a:solidFill>
              </a:rPr>
              <a:t>  </a:t>
            </a:r>
            <a:r>
              <a:rPr lang="en-US" altLang="ko-KR" sz="2800" b="1" dirty="0">
                <a:solidFill>
                  <a:srgbClr val="FFFF00"/>
                </a:solidFill>
              </a:rPr>
              <a:t>Drug Like chemicals</a:t>
            </a:r>
          </a:p>
          <a:p>
            <a:pPr algn="ctr"/>
            <a:r>
              <a:rPr lang="en-US" altLang="ko-KR" sz="2800" b="1" dirty="0">
                <a:solidFill>
                  <a:srgbClr val="FFFF00"/>
                </a:solidFill>
                <a:latin typeface="맑은 고딕" panose="020B0503020000020004" pitchFamily="50" charset="-127"/>
              </a:rPr>
              <a:t>∨</a:t>
            </a:r>
          </a:p>
          <a:p>
            <a:pPr algn="ctr"/>
            <a:r>
              <a:rPr lang="en-US" altLang="ko-KR" sz="2800" b="1" dirty="0">
                <a:solidFill>
                  <a:srgbClr val="FFFF00"/>
                </a:solidFill>
                <a:latin typeface="맑은 고딕" panose="020B0503020000020004" pitchFamily="50" charset="-127"/>
              </a:rPr>
              <a:t>∨</a:t>
            </a:r>
          </a:p>
          <a:p>
            <a:pPr algn="ctr"/>
            <a:r>
              <a:rPr lang="en-US" altLang="ko-KR" sz="2800" b="1" dirty="0">
                <a:solidFill>
                  <a:srgbClr val="FFFF00"/>
                </a:solidFill>
                <a:latin typeface="맑은 고딕" panose="020B0503020000020004" pitchFamily="50" charset="-127"/>
              </a:rPr>
              <a:t>∨</a:t>
            </a:r>
          </a:p>
          <a:p>
            <a:r>
              <a:rPr lang="en-US" altLang="ko-KR" sz="2800" b="1" dirty="0">
                <a:solidFill>
                  <a:srgbClr val="FFFF00"/>
                </a:solidFill>
              </a:rPr>
              <a:t>10</a:t>
            </a:r>
            <a:r>
              <a:rPr lang="en-US" altLang="ko-KR" sz="2800" b="1" baseline="30000" dirty="0">
                <a:solidFill>
                  <a:srgbClr val="FFFF00"/>
                </a:solidFill>
              </a:rPr>
              <a:t>8</a:t>
            </a:r>
            <a:r>
              <a:rPr lang="en-US" altLang="ko-KR" sz="2800" b="1" dirty="0">
                <a:solidFill>
                  <a:srgbClr val="FFFF00"/>
                </a:solidFill>
              </a:rPr>
              <a:t>       Compounds in PubChem</a:t>
            </a:r>
          </a:p>
          <a:p>
            <a:r>
              <a:rPr lang="en-US" altLang="ko-KR" sz="2800" b="1" dirty="0">
                <a:solidFill>
                  <a:srgbClr val="FFFF00"/>
                </a:solidFill>
              </a:rPr>
              <a:t>10</a:t>
            </a:r>
            <a:r>
              <a:rPr lang="en-US" altLang="ko-KR" sz="2800" b="1" baseline="30000" dirty="0">
                <a:solidFill>
                  <a:srgbClr val="FFFF00"/>
                </a:solidFill>
              </a:rPr>
              <a:t>6</a:t>
            </a:r>
            <a:r>
              <a:rPr lang="en-US" altLang="ko-KR" sz="2800" b="1" dirty="0">
                <a:solidFill>
                  <a:srgbClr val="FFFF00"/>
                </a:solidFill>
              </a:rPr>
              <a:t>       Compounds in </a:t>
            </a:r>
            <a:r>
              <a:rPr lang="en-US" altLang="ko-KR" sz="2800" b="1" dirty="0" err="1">
                <a:solidFill>
                  <a:srgbClr val="FFFF00"/>
                </a:solidFill>
              </a:rPr>
              <a:t>ChEMBL</a:t>
            </a:r>
            <a:r>
              <a:rPr lang="en-US" altLang="ko-KR" sz="2800" b="1" dirty="0">
                <a:solidFill>
                  <a:srgbClr val="FFFF00"/>
                </a:solidFill>
              </a:rPr>
              <a:t> with bioactivity</a:t>
            </a:r>
          </a:p>
          <a:p>
            <a:pPr marL="514350" indent="-514350">
              <a:buAutoNum type="arabicPlain" startAt="106"/>
            </a:pP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10</a:t>
            </a:r>
            <a:r>
              <a:rPr lang="en-US" altLang="ko-KR" sz="2800" b="1" baseline="30000" dirty="0">
                <a:solidFill>
                  <a:schemeClr val="bg1"/>
                </a:solidFill>
              </a:rPr>
              <a:t>128</a:t>
            </a:r>
            <a:r>
              <a:rPr lang="en-US" altLang="ko-KR" sz="2800" b="1" dirty="0">
                <a:solidFill>
                  <a:schemeClr val="bg1"/>
                </a:solidFill>
              </a:rPr>
              <a:t>     </a:t>
            </a:r>
            <a:r>
              <a:rPr lang="ko-KR" altLang="en-US" sz="2800" b="1" dirty="0">
                <a:solidFill>
                  <a:schemeClr val="bg1"/>
                </a:solidFill>
              </a:rPr>
              <a:t>바둑의 경우의 수</a:t>
            </a:r>
          </a:p>
        </p:txBody>
      </p:sp>
    </p:spTree>
    <p:extLst>
      <p:ext uri="{BB962C8B-B14F-4D97-AF65-F5344CB8AC3E}">
        <p14:creationId xmlns:p14="http://schemas.microsoft.com/office/powerpoint/2010/main" val="2035303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7F808B-1C6C-42CD-A701-C5B7573B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68" y="1638762"/>
            <a:ext cx="7847864" cy="4312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C7658-A443-42EF-9E95-B7EFB89579A9}"/>
              </a:ext>
            </a:extLst>
          </p:cNvPr>
          <p:cNvSpPr txBox="1"/>
          <p:nvPr/>
        </p:nvSpPr>
        <p:spPr>
          <a:xfrm>
            <a:off x="130825" y="169972"/>
            <a:ext cx="348364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윈도우</a:t>
            </a:r>
            <a:r>
              <a:rPr lang="en-US" altLang="ko-KR" sz="2000" b="1">
                <a:solidFill>
                  <a:schemeClr val="bg1"/>
                </a:solidFill>
              </a:rPr>
              <a:t>10</a:t>
            </a:r>
            <a:r>
              <a:rPr lang="ko-KR" altLang="en-US" sz="2000" b="1">
                <a:solidFill>
                  <a:schemeClr val="bg1"/>
                </a:solidFill>
              </a:rPr>
              <a:t>에서 리눅스의 사용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09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6AEF19-8295-436B-A6C8-2C0259CF6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649591" cy="4027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9502F8-6E2F-4D3B-B12F-8B2453DDF123}"/>
              </a:ext>
            </a:extLst>
          </p:cNvPr>
          <p:cNvSpPr txBox="1"/>
          <p:nvPr/>
        </p:nvSpPr>
        <p:spPr>
          <a:xfrm>
            <a:off x="130825" y="169972"/>
            <a:ext cx="348364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윈도우</a:t>
            </a:r>
            <a:r>
              <a:rPr lang="en-US" altLang="ko-KR" sz="2000" b="1">
                <a:solidFill>
                  <a:schemeClr val="bg1"/>
                </a:solidFill>
              </a:rPr>
              <a:t>10</a:t>
            </a:r>
            <a:r>
              <a:rPr lang="ko-KR" altLang="en-US" sz="2000" b="1">
                <a:solidFill>
                  <a:schemeClr val="bg1"/>
                </a:solidFill>
              </a:rPr>
              <a:t>에서 리눅스의 사용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3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9EAB4-1232-46B4-BDE0-12A191DD01BE}"/>
              </a:ext>
            </a:extLst>
          </p:cNvPr>
          <p:cNvSpPr txBox="1"/>
          <p:nvPr/>
        </p:nvSpPr>
        <p:spPr>
          <a:xfrm>
            <a:off x="130825" y="169972"/>
            <a:ext cx="123623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AlphaGo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67F18-4FF3-4597-A15E-36ED23DB4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0" y="908720"/>
            <a:ext cx="7784760" cy="51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3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348D58-CCCE-47D1-8C8F-B845962A221F}"/>
              </a:ext>
            </a:extLst>
          </p:cNvPr>
          <p:cNvSpPr txBox="1"/>
          <p:nvPr/>
        </p:nvSpPr>
        <p:spPr>
          <a:xfrm>
            <a:off x="130825" y="169972"/>
            <a:ext cx="455464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인지능력 </a:t>
            </a:r>
            <a:r>
              <a:rPr lang="en-US" altLang="ko-KR" sz="2000" b="1">
                <a:solidFill>
                  <a:schemeClr val="bg1"/>
                </a:solidFill>
              </a:rPr>
              <a:t>(Artificial Neural Network)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image16.png">
            <a:extLst>
              <a:ext uri="{FF2B5EF4-FFF2-40B4-BE49-F238E27FC236}">
                <a16:creationId xmlns:a16="http://schemas.microsoft.com/office/drawing/2014/main" id="{53BD67EB-0D0A-4731-B3EA-D8C4964F7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572" y="1109882"/>
            <a:ext cx="3577627" cy="19229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238">
            <a:extLst>
              <a:ext uri="{FF2B5EF4-FFF2-40B4-BE49-F238E27FC236}">
                <a16:creationId xmlns:a16="http://schemas.microsoft.com/office/drawing/2014/main" id="{D5B545D0-8A32-4FF7-8801-130505BCB8F2}"/>
              </a:ext>
            </a:extLst>
          </p:cNvPr>
          <p:cNvSpPr/>
          <p:nvPr/>
        </p:nvSpPr>
        <p:spPr>
          <a:xfrm>
            <a:off x="87257" y="795740"/>
            <a:ext cx="5063310" cy="2858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79" h="20595" extrusionOk="0">
                <a:moveTo>
                  <a:pt x="18573" y="0"/>
                </a:moveTo>
                <a:lnTo>
                  <a:pt x="18573" y="0"/>
                </a:lnTo>
                <a:cubicBezTo>
                  <a:pt x="21600" y="7003"/>
                  <a:pt x="19188" y="15543"/>
                  <a:pt x="13184" y="19074"/>
                </a:cubicBezTo>
                <a:cubicBezTo>
                  <a:pt x="8890" y="21600"/>
                  <a:pt x="3724" y="20940"/>
                  <a:pt x="0" y="17390"/>
                </a:cubicBezTo>
              </a:path>
            </a:pathLst>
          </a:custGeom>
          <a:ln w="15875">
            <a:solidFill>
              <a:srgbClr val="FF4343"/>
            </a:solidFill>
            <a:prstDash val="dash"/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5" name="Group 248">
            <a:extLst>
              <a:ext uri="{FF2B5EF4-FFF2-40B4-BE49-F238E27FC236}">
                <a16:creationId xmlns:a16="http://schemas.microsoft.com/office/drawing/2014/main" id="{05866566-CED9-4DF2-A782-E5A271008B4E}"/>
              </a:ext>
            </a:extLst>
          </p:cNvPr>
          <p:cNvGrpSpPr/>
          <p:nvPr/>
        </p:nvGrpSpPr>
        <p:grpSpPr>
          <a:xfrm>
            <a:off x="1089861" y="4474398"/>
            <a:ext cx="2306612" cy="1202515"/>
            <a:chOff x="0" y="0"/>
            <a:chExt cx="2306611" cy="1202514"/>
          </a:xfrm>
        </p:grpSpPr>
        <p:grpSp>
          <p:nvGrpSpPr>
            <p:cNvPr id="6" name="Group 241">
              <a:extLst>
                <a:ext uri="{FF2B5EF4-FFF2-40B4-BE49-F238E27FC236}">
                  <a16:creationId xmlns:a16="http://schemas.microsoft.com/office/drawing/2014/main" id="{4FA36284-5A6E-4699-B2A8-F652B0D58D03}"/>
                </a:ext>
              </a:extLst>
            </p:cNvPr>
            <p:cNvGrpSpPr/>
            <p:nvPr/>
          </p:nvGrpSpPr>
          <p:grpSpPr>
            <a:xfrm>
              <a:off x="309044" y="-1"/>
              <a:ext cx="1552797" cy="370842"/>
              <a:chOff x="0" y="0"/>
              <a:chExt cx="1552796" cy="370840"/>
            </a:xfrm>
          </p:grpSpPr>
          <p:sp>
            <p:nvSpPr>
              <p:cNvPr id="13" name="Shape 239">
                <a:extLst>
                  <a:ext uri="{FF2B5EF4-FFF2-40B4-BE49-F238E27FC236}">
                    <a16:creationId xmlns:a16="http://schemas.microsoft.com/office/drawing/2014/main" id="{A27C46AF-A0E9-4809-B551-F9814B6605FC}"/>
                  </a:ext>
                </a:extLst>
              </p:cNvPr>
              <p:cNvSpPr/>
              <p:nvPr/>
            </p:nvSpPr>
            <p:spPr>
              <a:xfrm>
                <a:off x="0" y="0"/>
                <a:ext cx="1552797" cy="277000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240">
                <a:extLst>
                  <a:ext uri="{FF2B5EF4-FFF2-40B4-BE49-F238E27FC236}">
                    <a16:creationId xmlns:a16="http://schemas.microsoft.com/office/drawing/2014/main" id="{E9E95718-66E3-4F03-A078-6C16FBB62D8B}"/>
                  </a:ext>
                </a:extLst>
              </p:cNvPr>
              <p:cNvSpPr/>
              <p:nvPr/>
            </p:nvSpPr>
            <p:spPr>
              <a:xfrm>
                <a:off x="0" y="0"/>
                <a:ext cx="1552797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 </a:t>
                </a:r>
              </a:p>
            </p:txBody>
          </p:sp>
        </p:grpSp>
        <p:grpSp>
          <p:nvGrpSpPr>
            <p:cNvPr id="7" name="Group 244">
              <a:extLst>
                <a:ext uri="{FF2B5EF4-FFF2-40B4-BE49-F238E27FC236}">
                  <a16:creationId xmlns:a16="http://schemas.microsoft.com/office/drawing/2014/main" id="{02D91DF8-0D39-44E4-9333-D07707506CBD}"/>
                </a:ext>
              </a:extLst>
            </p:cNvPr>
            <p:cNvGrpSpPr/>
            <p:nvPr/>
          </p:nvGrpSpPr>
          <p:grpSpPr>
            <a:xfrm>
              <a:off x="0" y="433795"/>
              <a:ext cx="2203618" cy="370842"/>
              <a:chOff x="0" y="0"/>
              <a:chExt cx="2203617" cy="370840"/>
            </a:xfrm>
          </p:grpSpPr>
          <p:sp>
            <p:nvSpPr>
              <p:cNvPr id="11" name="Shape 242">
                <a:extLst>
                  <a:ext uri="{FF2B5EF4-FFF2-40B4-BE49-F238E27FC236}">
                    <a16:creationId xmlns:a16="http://schemas.microsoft.com/office/drawing/2014/main" id="{9F6501FD-CA64-4E57-8EBA-4334FEC9D22D}"/>
                  </a:ext>
                </a:extLst>
              </p:cNvPr>
              <p:cNvSpPr/>
              <p:nvPr/>
            </p:nvSpPr>
            <p:spPr>
              <a:xfrm>
                <a:off x="0" y="0"/>
                <a:ext cx="2203618" cy="277000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Shape 243">
                <a:extLst>
                  <a:ext uri="{FF2B5EF4-FFF2-40B4-BE49-F238E27FC236}">
                    <a16:creationId xmlns:a16="http://schemas.microsoft.com/office/drawing/2014/main" id="{8C098CED-A302-4030-A18B-58C3FFFAD860}"/>
                  </a:ext>
                </a:extLst>
              </p:cNvPr>
              <p:cNvSpPr/>
              <p:nvPr/>
            </p:nvSpPr>
            <p:spPr>
              <a:xfrm>
                <a:off x="0" y="0"/>
                <a:ext cx="2203618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 </a:t>
                </a:r>
              </a:p>
            </p:txBody>
          </p:sp>
        </p:grpSp>
        <p:grpSp>
          <p:nvGrpSpPr>
            <p:cNvPr id="8" name="Group 247">
              <a:extLst>
                <a:ext uri="{FF2B5EF4-FFF2-40B4-BE49-F238E27FC236}">
                  <a16:creationId xmlns:a16="http://schemas.microsoft.com/office/drawing/2014/main" id="{AA828290-673E-4C0B-BDE5-C9DE2D807324}"/>
                </a:ext>
              </a:extLst>
            </p:cNvPr>
            <p:cNvGrpSpPr/>
            <p:nvPr/>
          </p:nvGrpSpPr>
          <p:grpSpPr>
            <a:xfrm>
              <a:off x="0" y="831674"/>
              <a:ext cx="2306612" cy="370841"/>
              <a:chOff x="0" y="0"/>
              <a:chExt cx="2306610" cy="370840"/>
            </a:xfrm>
          </p:grpSpPr>
          <p:sp>
            <p:nvSpPr>
              <p:cNvPr id="9" name="Shape 245">
                <a:extLst>
                  <a:ext uri="{FF2B5EF4-FFF2-40B4-BE49-F238E27FC236}">
                    <a16:creationId xmlns:a16="http://schemas.microsoft.com/office/drawing/2014/main" id="{D37DDF7D-FF4C-42D3-8F5A-EDF29A93314F}"/>
                  </a:ext>
                </a:extLst>
              </p:cNvPr>
              <p:cNvSpPr/>
              <p:nvPr/>
            </p:nvSpPr>
            <p:spPr>
              <a:xfrm>
                <a:off x="0" y="0"/>
                <a:ext cx="2306611" cy="307777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Shape 246">
                <a:extLst>
                  <a:ext uri="{FF2B5EF4-FFF2-40B4-BE49-F238E27FC236}">
                    <a16:creationId xmlns:a16="http://schemas.microsoft.com/office/drawing/2014/main" id="{2EA06E11-B482-4DF9-9583-ED42D1462FF5}"/>
                  </a:ext>
                </a:extLst>
              </p:cNvPr>
              <p:cNvSpPr/>
              <p:nvPr/>
            </p:nvSpPr>
            <p:spPr>
              <a:xfrm>
                <a:off x="0" y="0"/>
                <a:ext cx="2306611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 </a:t>
                </a:r>
              </a:p>
            </p:txBody>
          </p:sp>
        </p:grpSp>
      </p:grpSp>
      <p:pic>
        <p:nvPicPr>
          <p:cNvPr id="15" name="image17.png">
            <a:extLst>
              <a:ext uri="{FF2B5EF4-FFF2-40B4-BE49-F238E27FC236}">
                <a16:creationId xmlns:a16="http://schemas.microsoft.com/office/drawing/2014/main" id="{73E1D341-7535-4FCC-B60D-007B0C3A0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96976" y="764704"/>
            <a:ext cx="2784155" cy="18532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 257">
            <a:extLst>
              <a:ext uri="{FF2B5EF4-FFF2-40B4-BE49-F238E27FC236}">
                <a16:creationId xmlns:a16="http://schemas.microsoft.com/office/drawing/2014/main" id="{D6F0BC13-9104-4D12-B34B-A4914D409883}"/>
              </a:ext>
            </a:extLst>
          </p:cNvPr>
          <p:cNvGrpSpPr/>
          <p:nvPr/>
        </p:nvGrpSpPr>
        <p:grpSpPr>
          <a:xfrm>
            <a:off x="3927446" y="3754469"/>
            <a:ext cx="4532987" cy="2153169"/>
            <a:chOff x="0" y="0"/>
            <a:chExt cx="5217061" cy="2478103"/>
          </a:xfrm>
        </p:grpSpPr>
        <p:pic>
          <p:nvPicPr>
            <p:cNvPr id="23" name="image18.png">
              <a:extLst>
                <a:ext uri="{FF2B5EF4-FFF2-40B4-BE49-F238E27FC236}">
                  <a16:creationId xmlns:a16="http://schemas.microsoft.com/office/drawing/2014/main" id="{527AF8FD-EF20-4DC1-B3E1-C0924DD5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217062" cy="24781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" name="Group 253">
              <a:extLst>
                <a:ext uri="{FF2B5EF4-FFF2-40B4-BE49-F238E27FC236}">
                  <a16:creationId xmlns:a16="http://schemas.microsoft.com/office/drawing/2014/main" id="{402A9808-41D0-4ABE-A6FD-105DCB3AC5AE}"/>
                </a:ext>
              </a:extLst>
            </p:cNvPr>
            <p:cNvGrpSpPr/>
            <p:nvPr/>
          </p:nvGrpSpPr>
          <p:grpSpPr>
            <a:xfrm>
              <a:off x="4636046" y="1112023"/>
              <a:ext cx="181261" cy="370841"/>
              <a:chOff x="0" y="0"/>
              <a:chExt cx="181259" cy="370840"/>
            </a:xfrm>
          </p:grpSpPr>
          <p:sp>
            <p:nvSpPr>
              <p:cNvPr id="28" name="Shape 251">
                <a:extLst>
                  <a:ext uri="{FF2B5EF4-FFF2-40B4-BE49-F238E27FC236}">
                    <a16:creationId xmlns:a16="http://schemas.microsoft.com/office/drawing/2014/main" id="{C20ABA71-C599-40FE-AA68-AB9AA0284819}"/>
                  </a:ext>
                </a:extLst>
              </p:cNvPr>
              <p:cNvSpPr/>
              <p:nvPr/>
            </p:nvSpPr>
            <p:spPr>
              <a:xfrm>
                <a:off x="0" y="0"/>
                <a:ext cx="181260" cy="165129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Shape 252">
                <a:extLst>
                  <a:ext uri="{FF2B5EF4-FFF2-40B4-BE49-F238E27FC236}">
                    <a16:creationId xmlns:a16="http://schemas.microsoft.com/office/drawing/2014/main" id="{F73BBD55-8225-402F-A40F-A5E5A5DE8C26}"/>
                  </a:ext>
                </a:extLst>
              </p:cNvPr>
              <p:cNvSpPr/>
              <p:nvPr/>
            </p:nvSpPr>
            <p:spPr>
              <a:xfrm>
                <a:off x="0" y="0"/>
                <a:ext cx="181260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 </a:t>
                </a:r>
              </a:p>
            </p:txBody>
          </p:sp>
        </p:grpSp>
        <p:grpSp>
          <p:nvGrpSpPr>
            <p:cNvPr id="25" name="Group 256">
              <a:extLst>
                <a:ext uri="{FF2B5EF4-FFF2-40B4-BE49-F238E27FC236}">
                  <a16:creationId xmlns:a16="http://schemas.microsoft.com/office/drawing/2014/main" id="{59647310-2673-4133-A468-4D7AE3502DF3}"/>
                </a:ext>
              </a:extLst>
            </p:cNvPr>
            <p:cNvGrpSpPr/>
            <p:nvPr/>
          </p:nvGrpSpPr>
          <p:grpSpPr>
            <a:xfrm>
              <a:off x="3835946" y="1083448"/>
              <a:ext cx="263150" cy="370841"/>
              <a:chOff x="0" y="0"/>
              <a:chExt cx="263149" cy="370840"/>
            </a:xfrm>
          </p:grpSpPr>
          <p:sp>
            <p:nvSpPr>
              <p:cNvPr id="26" name="Shape 254">
                <a:extLst>
                  <a:ext uri="{FF2B5EF4-FFF2-40B4-BE49-F238E27FC236}">
                    <a16:creationId xmlns:a16="http://schemas.microsoft.com/office/drawing/2014/main" id="{B456F169-C82F-4A3E-A8FE-314047DC1201}"/>
                  </a:ext>
                </a:extLst>
              </p:cNvPr>
              <p:cNvSpPr/>
              <p:nvPr/>
            </p:nvSpPr>
            <p:spPr>
              <a:xfrm>
                <a:off x="0" y="0"/>
                <a:ext cx="263150" cy="338554"/>
              </a:xfrm>
              <a:prstGeom prst="rect">
                <a:avLst/>
              </a:prstGeom>
              <a:blipFill rotWithShape="1">
                <a:blip r:embed="rId9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Shape 255">
                <a:extLst>
                  <a:ext uri="{FF2B5EF4-FFF2-40B4-BE49-F238E27FC236}">
                    <a16:creationId xmlns:a16="http://schemas.microsoft.com/office/drawing/2014/main" id="{61270AC7-80AF-43C8-9B52-2E2B71CC4C92}"/>
                  </a:ext>
                </a:extLst>
              </p:cNvPr>
              <p:cNvSpPr/>
              <p:nvPr/>
            </p:nvSpPr>
            <p:spPr>
              <a:xfrm>
                <a:off x="0" y="0"/>
                <a:ext cx="263150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 </a:t>
                </a:r>
              </a:p>
            </p:txBody>
          </p:sp>
        </p:grpSp>
      </p:grpSp>
      <p:sp>
        <p:nvSpPr>
          <p:cNvPr id="18" name="Shape 258">
            <a:extLst>
              <a:ext uri="{FF2B5EF4-FFF2-40B4-BE49-F238E27FC236}">
                <a16:creationId xmlns:a16="http://schemas.microsoft.com/office/drawing/2014/main" id="{C1465E65-56E1-4B27-A6FE-7E0F5756520A}"/>
              </a:ext>
            </a:extLst>
          </p:cNvPr>
          <p:cNvSpPr/>
          <p:nvPr/>
        </p:nvSpPr>
        <p:spPr>
          <a:xfrm>
            <a:off x="5522432" y="3713088"/>
            <a:ext cx="529668" cy="941386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800000"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grpSp>
        <p:nvGrpSpPr>
          <p:cNvPr id="19" name="Group 261">
            <a:extLst>
              <a:ext uri="{FF2B5EF4-FFF2-40B4-BE49-F238E27FC236}">
                <a16:creationId xmlns:a16="http://schemas.microsoft.com/office/drawing/2014/main" id="{E1B90B41-E1E7-4C1D-A8FF-030C643EEA3A}"/>
              </a:ext>
            </a:extLst>
          </p:cNvPr>
          <p:cNvGrpSpPr/>
          <p:nvPr/>
        </p:nvGrpSpPr>
        <p:grpSpPr>
          <a:xfrm>
            <a:off x="5359751" y="3571938"/>
            <a:ext cx="162682" cy="322216"/>
            <a:chOff x="0" y="0"/>
            <a:chExt cx="187231" cy="370840"/>
          </a:xfrm>
        </p:grpSpPr>
        <p:sp>
          <p:nvSpPr>
            <p:cNvPr id="21" name="Shape 259">
              <a:extLst>
                <a:ext uri="{FF2B5EF4-FFF2-40B4-BE49-F238E27FC236}">
                  <a16:creationId xmlns:a16="http://schemas.microsoft.com/office/drawing/2014/main" id="{484D4DE9-29EC-4D5B-B28C-F2E513119313}"/>
                </a:ext>
              </a:extLst>
            </p:cNvPr>
            <p:cNvSpPr/>
            <p:nvPr/>
          </p:nvSpPr>
          <p:spPr>
            <a:xfrm>
              <a:off x="0" y="0"/>
              <a:ext cx="187232" cy="246221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Shape 260">
              <a:extLst>
                <a:ext uri="{FF2B5EF4-FFF2-40B4-BE49-F238E27FC236}">
                  <a16:creationId xmlns:a16="http://schemas.microsoft.com/office/drawing/2014/main" id="{2409D54E-7C82-4AAA-B4E7-BDBB9D120118}"/>
                </a:ext>
              </a:extLst>
            </p:cNvPr>
            <p:cNvSpPr/>
            <p:nvPr/>
          </p:nvSpPr>
          <p:spPr>
            <a:xfrm>
              <a:off x="0" y="0"/>
              <a:ext cx="187232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20" name="Shape 262">
            <a:extLst>
              <a:ext uri="{FF2B5EF4-FFF2-40B4-BE49-F238E27FC236}">
                <a16:creationId xmlns:a16="http://schemas.microsoft.com/office/drawing/2014/main" id="{CF26473B-28F6-43E9-A508-5D398E8A39F5}"/>
              </a:ext>
            </a:extLst>
          </p:cNvPr>
          <p:cNvSpPr/>
          <p:nvPr/>
        </p:nvSpPr>
        <p:spPr>
          <a:xfrm>
            <a:off x="5522432" y="5876383"/>
            <a:ext cx="17379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b="1"/>
              <a:t>&lt;Perceptron&gt;</a:t>
            </a:r>
          </a:p>
        </p:txBody>
      </p:sp>
      <p:sp>
        <p:nvSpPr>
          <p:cNvPr id="30" name="Shape 264">
            <a:extLst>
              <a:ext uri="{FF2B5EF4-FFF2-40B4-BE49-F238E27FC236}">
                <a16:creationId xmlns:a16="http://schemas.microsoft.com/office/drawing/2014/main" id="{8B1C2EAC-D344-4B47-9445-92DFB88291ED}"/>
              </a:ext>
            </a:extLst>
          </p:cNvPr>
          <p:cNvSpPr/>
          <p:nvPr/>
        </p:nvSpPr>
        <p:spPr>
          <a:xfrm>
            <a:off x="5760132" y="2485075"/>
            <a:ext cx="32578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t>sigmoid activation function</a:t>
            </a:r>
          </a:p>
        </p:txBody>
      </p:sp>
      <p:grpSp>
        <p:nvGrpSpPr>
          <p:cNvPr id="31" name="Group 267">
            <a:extLst>
              <a:ext uri="{FF2B5EF4-FFF2-40B4-BE49-F238E27FC236}">
                <a16:creationId xmlns:a16="http://schemas.microsoft.com/office/drawing/2014/main" id="{17F0C47C-574B-4AD5-B993-AF12817EEABF}"/>
              </a:ext>
            </a:extLst>
          </p:cNvPr>
          <p:cNvGrpSpPr/>
          <p:nvPr/>
        </p:nvGrpSpPr>
        <p:grpSpPr>
          <a:xfrm>
            <a:off x="6535807" y="2862431"/>
            <a:ext cx="1706493" cy="525017"/>
            <a:chOff x="0" y="0"/>
            <a:chExt cx="1706491" cy="525016"/>
          </a:xfrm>
        </p:grpSpPr>
        <p:sp>
          <p:nvSpPr>
            <p:cNvPr id="32" name="Shape 265">
              <a:extLst>
                <a:ext uri="{FF2B5EF4-FFF2-40B4-BE49-F238E27FC236}">
                  <a16:creationId xmlns:a16="http://schemas.microsoft.com/office/drawing/2014/main" id="{FD6B2317-3B7F-46D2-8285-95FDE8F68794}"/>
                </a:ext>
              </a:extLst>
            </p:cNvPr>
            <p:cNvSpPr/>
            <p:nvPr/>
          </p:nvSpPr>
          <p:spPr>
            <a:xfrm>
              <a:off x="0" y="-1"/>
              <a:ext cx="1706492" cy="525018"/>
            </a:xfrm>
            <a:prstGeom prst="rect">
              <a:avLst/>
            </a:prstGeom>
            <a:blipFill rotWithShape="1">
              <a:blip r:embed="rId1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Shape 266">
              <a:extLst>
                <a:ext uri="{FF2B5EF4-FFF2-40B4-BE49-F238E27FC236}">
                  <a16:creationId xmlns:a16="http://schemas.microsoft.com/office/drawing/2014/main" id="{2AE727D2-C802-4BAD-BDBB-B673A4083474}"/>
                </a:ext>
              </a:extLst>
            </p:cNvPr>
            <p:cNvSpPr/>
            <p:nvPr/>
          </p:nvSpPr>
          <p:spPr>
            <a:xfrm>
              <a:off x="0" y="-1"/>
              <a:ext cx="170649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34" name="Shape 268">
            <a:extLst>
              <a:ext uri="{FF2B5EF4-FFF2-40B4-BE49-F238E27FC236}">
                <a16:creationId xmlns:a16="http://schemas.microsoft.com/office/drawing/2014/main" id="{40C4444D-663D-44AD-9D3B-F796F4B16829}"/>
              </a:ext>
            </a:extLst>
          </p:cNvPr>
          <p:cNvSpPr/>
          <p:nvPr/>
        </p:nvSpPr>
        <p:spPr>
          <a:xfrm rot="16200000" flipV="1">
            <a:off x="6721737" y="3473647"/>
            <a:ext cx="667217" cy="505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15875">
            <a:solidFill>
              <a:srgbClr val="002060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095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D8EA-3713-47FB-9F45-8C87E5ED2826}"/>
              </a:ext>
            </a:extLst>
          </p:cNvPr>
          <p:cNvSpPr txBox="1"/>
          <p:nvPr/>
        </p:nvSpPr>
        <p:spPr>
          <a:xfrm>
            <a:off x="130825" y="169972"/>
            <a:ext cx="20697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인공지능의 정의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EB25E656-CC03-4815-BA7F-6B239F10A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800708"/>
            <a:ext cx="1980220" cy="3600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lang="en-US" altLang="ko-KR" sz="1600" b="1" kern="0">
                <a:solidFill>
                  <a:srgbClr val="FFFFFF"/>
                </a:solidFill>
              </a:rPr>
              <a:t>Level</a:t>
            </a:r>
            <a:r>
              <a:rPr lang="ko-KR" altLang="en-US" sz="1600" b="1" kern="0">
                <a:solidFill>
                  <a:srgbClr val="FFFFFF"/>
                </a:solidFill>
              </a:rPr>
              <a:t> </a:t>
            </a:r>
            <a:r>
              <a:rPr lang="en-US" altLang="ko-KR" sz="1600" b="1" kern="0">
                <a:solidFill>
                  <a:srgbClr val="FFFFFF"/>
                </a:solidFill>
              </a:rPr>
              <a:t>1</a:t>
            </a:r>
            <a:endParaRPr kumimoji="0" lang="ko-KR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9C429-C6F4-44EC-9C2B-38F208726E32}"/>
              </a:ext>
            </a:extLst>
          </p:cNvPr>
          <p:cNvSpPr txBox="1"/>
          <p:nvPr/>
        </p:nvSpPr>
        <p:spPr>
          <a:xfrm>
            <a:off x="755576" y="1295472"/>
            <a:ext cx="7085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단순한 제어 프로그램을 </a:t>
            </a:r>
            <a:r>
              <a:rPr lang="en-US" altLang="ko-KR" sz="1600"/>
              <a:t>‘</a:t>
            </a:r>
            <a:r>
              <a:rPr lang="ko-KR" altLang="en-US" sz="1600"/>
              <a:t>인공지능</a:t>
            </a:r>
            <a:r>
              <a:rPr lang="en-US" altLang="ko-KR" sz="1600"/>
              <a:t>’</a:t>
            </a:r>
            <a:r>
              <a:rPr lang="ko-KR" altLang="en-US" sz="1600"/>
              <a:t>이라고 칭하고 있음</a:t>
            </a:r>
            <a:endParaRPr lang="en-US" altLang="ko-KR" sz="1600"/>
          </a:p>
          <a:p>
            <a:r>
              <a:rPr lang="ko-KR" altLang="en-US" sz="1600"/>
              <a:t>예</a:t>
            </a:r>
            <a:r>
              <a:rPr lang="en-US" altLang="ko-KR" sz="1600"/>
              <a:t>&gt; </a:t>
            </a:r>
            <a:r>
              <a:rPr lang="ko-KR" altLang="en-US" sz="1600"/>
              <a:t>지극히 단순한 제어프로그램을 탑재하고 있는 </a:t>
            </a:r>
            <a:r>
              <a:rPr lang="en-US" altLang="ko-KR" sz="1600"/>
              <a:t>‘</a:t>
            </a:r>
            <a:r>
              <a:rPr lang="ko-KR" altLang="en-US" sz="1600"/>
              <a:t>인공지능탑재</a:t>
            </a:r>
            <a:r>
              <a:rPr lang="en-US" altLang="ko-KR" sz="1600"/>
              <a:t>’ </a:t>
            </a:r>
            <a:r>
              <a:rPr lang="ko-KR" altLang="en-US" sz="1600"/>
              <a:t>전자제품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2C324026-E184-4C7E-81BE-7A7A3D870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2210174"/>
            <a:ext cx="1980220" cy="3600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lang="en-US" altLang="ko-KR" sz="1600" b="1" kern="0">
                <a:solidFill>
                  <a:srgbClr val="FFFFFF"/>
                </a:solidFill>
              </a:rPr>
              <a:t>Level</a:t>
            </a:r>
            <a:r>
              <a:rPr lang="ko-KR" altLang="en-US" sz="1600" b="1" kern="0">
                <a:solidFill>
                  <a:srgbClr val="FFFFFF"/>
                </a:solidFill>
              </a:rPr>
              <a:t> </a:t>
            </a:r>
            <a:r>
              <a:rPr lang="en-US" altLang="ko-KR" sz="1600" b="1" kern="0">
                <a:solidFill>
                  <a:srgbClr val="FFFFFF"/>
                </a:solidFill>
              </a:rPr>
              <a:t>2</a:t>
            </a:r>
            <a:endParaRPr kumimoji="0" lang="ko-KR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C9327F39-29A9-4B07-A54A-DCD307836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3619640"/>
            <a:ext cx="1980220" cy="3600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lang="en-US" altLang="ko-KR" sz="1600" b="1" kern="0">
                <a:solidFill>
                  <a:srgbClr val="FFFFFF"/>
                </a:solidFill>
              </a:rPr>
              <a:t>Level</a:t>
            </a:r>
            <a:r>
              <a:rPr lang="ko-KR" altLang="en-US" sz="1600" b="1" kern="0">
                <a:solidFill>
                  <a:srgbClr val="FFFFFF"/>
                </a:solidFill>
              </a:rPr>
              <a:t> </a:t>
            </a:r>
            <a:r>
              <a:rPr lang="en-US" altLang="ko-KR" sz="1600" b="1" kern="0">
                <a:solidFill>
                  <a:srgbClr val="FFFFFF"/>
                </a:solidFill>
              </a:rPr>
              <a:t>3</a:t>
            </a:r>
            <a:endParaRPr kumimoji="0" lang="ko-KR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A80DB7F1-401C-47BC-8B6B-9E109393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5091822"/>
            <a:ext cx="1980220" cy="3600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 cap="rnd" algn="ctr">
            <a:solidFill>
              <a:srgbClr val="FFFF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lang="en-US" altLang="ko-KR" sz="1600" b="1" kern="0">
                <a:solidFill>
                  <a:srgbClr val="FFFFFF"/>
                </a:solidFill>
              </a:rPr>
              <a:t>Level</a:t>
            </a:r>
            <a:r>
              <a:rPr lang="ko-KR" altLang="en-US" sz="1600" b="1" kern="0">
                <a:solidFill>
                  <a:srgbClr val="FFFFFF"/>
                </a:solidFill>
              </a:rPr>
              <a:t> </a:t>
            </a:r>
            <a:r>
              <a:rPr lang="en-US" altLang="ko-KR" sz="1600" b="1" kern="0">
                <a:solidFill>
                  <a:srgbClr val="FFFFFF"/>
                </a:solidFill>
              </a:rPr>
              <a:t>4</a:t>
            </a:r>
            <a:endParaRPr kumimoji="0" lang="ko-KR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06FC4-CED9-4B85-B5CD-7670B571CB77}"/>
              </a:ext>
            </a:extLst>
          </p:cNvPr>
          <p:cNvSpPr txBox="1"/>
          <p:nvPr/>
        </p:nvSpPr>
        <p:spPr>
          <a:xfrm>
            <a:off x="755576" y="2708920"/>
            <a:ext cx="7034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고전적인 인공지능</a:t>
            </a:r>
            <a:endParaRPr lang="en-US" altLang="ko-KR" sz="1600"/>
          </a:p>
          <a:p>
            <a:r>
              <a:rPr lang="ko-KR" altLang="en-US" sz="1600"/>
              <a:t>예</a:t>
            </a:r>
            <a:r>
              <a:rPr lang="en-US" altLang="ko-KR" sz="1600"/>
              <a:t>&gt; </a:t>
            </a:r>
            <a:r>
              <a:rPr lang="ko-KR" altLang="en-US" sz="1600"/>
              <a:t>결과의 패턴이 다채로운 경우에서의 지능 </a:t>
            </a:r>
            <a:r>
              <a:rPr lang="en-US" altLang="ko-KR" sz="1600"/>
              <a:t>: </a:t>
            </a:r>
            <a:r>
              <a:rPr lang="ko-KR" altLang="en-US" sz="1600"/>
              <a:t>장기프로그램</a:t>
            </a:r>
            <a:r>
              <a:rPr lang="en-US" altLang="ko-KR" sz="1600"/>
              <a:t>, </a:t>
            </a:r>
            <a:r>
              <a:rPr lang="ko-KR" altLang="en-US" sz="1600"/>
              <a:t>청소로봇등</a:t>
            </a:r>
            <a:endParaRPr lang="en-US" altLang="ko-KR" sz="1600"/>
          </a:p>
          <a:p>
            <a:r>
              <a:rPr lang="ko-KR" altLang="en-US" sz="1600"/>
              <a:t>입력과 출력의 조합수가 극단적으로 많아 기존 지식을 바탕으로 추론</a:t>
            </a:r>
            <a:r>
              <a:rPr lang="en-US" altLang="ko-KR" sz="1600"/>
              <a:t>, </a:t>
            </a:r>
            <a:r>
              <a:rPr lang="ko-KR" altLang="en-US" sz="1600"/>
              <a:t>탐색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07A82-41B7-4056-915F-2963DC33043F}"/>
              </a:ext>
            </a:extLst>
          </p:cNvPr>
          <p:cNvSpPr txBox="1"/>
          <p:nvPr/>
        </p:nvSpPr>
        <p:spPr>
          <a:xfrm>
            <a:off x="755576" y="4118640"/>
            <a:ext cx="7255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기계학습을 받아들인 인공지능</a:t>
            </a:r>
            <a:endParaRPr lang="en-US" altLang="ko-KR" sz="1600"/>
          </a:p>
          <a:p>
            <a:r>
              <a:rPr lang="ko-KR" altLang="en-US" sz="1600"/>
              <a:t>예</a:t>
            </a:r>
            <a:r>
              <a:rPr lang="en-US" altLang="ko-KR" sz="1600"/>
              <a:t>&gt; </a:t>
            </a:r>
            <a:r>
              <a:rPr lang="ko-KR" altLang="en-US" sz="1600"/>
              <a:t>검색 엔진에 내장되어 있거나 빅데이터를 바탕으로 자동적으로 판단</a:t>
            </a:r>
            <a:endParaRPr lang="en-US" altLang="ko-KR" sz="1600"/>
          </a:p>
          <a:p>
            <a:r>
              <a:rPr lang="ko-KR" altLang="en-US" sz="1600"/>
              <a:t>추론의 구조나 지식베이스가 데이터를 바탕으로 학습되는 전형적인 기계학습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89354-5CC3-44DD-B292-30895E8EF844}"/>
              </a:ext>
            </a:extLst>
          </p:cNvPr>
          <p:cNvSpPr txBox="1"/>
          <p:nvPr/>
        </p:nvSpPr>
        <p:spPr>
          <a:xfrm>
            <a:off x="755576" y="5507940"/>
            <a:ext cx="761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딥러닝을 받아들인 인공지능</a:t>
            </a:r>
            <a:endParaRPr lang="en-US" altLang="ko-KR" sz="1600"/>
          </a:p>
          <a:p>
            <a:r>
              <a:rPr lang="ko-KR" altLang="en-US" sz="1600"/>
              <a:t>예</a:t>
            </a:r>
            <a:r>
              <a:rPr lang="en-US" altLang="ko-KR" sz="1600"/>
              <a:t>&gt; </a:t>
            </a:r>
            <a:r>
              <a:rPr lang="ko-KR" altLang="en-US" sz="1600"/>
              <a:t>기계학습을 할 때의 데이터를 나타내기 위해서 사용되는 입력값 자체를 학습</a:t>
            </a:r>
          </a:p>
        </p:txBody>
      </p:sp>
    </p:spTree>
    <p:extLst>
      <p:ext uri="{BB962C8B-B14F-4D97-AF65-F5344CB8AC3E}">
        <p14:creationId xmlns:p14="http://schemas.microsoft.com/office/powerpoint/2010/main" val="3466462076"/>
      </p:ext>
    </p:extLst>
  </p:cSld>
  <p:clrMapOvr>
    <a:masterClrMapping/>
  </p:clrMapOvr>
</p:sld>
</file>

<file path=ppt/theme/theme1.xml><?xml version="1.0" encoding="utf-8"?>
<a:theme xmlns:a="http://schemas.openxmlformats.org/drawingml/2006/main" name="BMDRC">
  <a:themeElements>
    <a:clrScheme name="BMDRC_1">
      <a:dk1>
        <a:sysClr val="windowText" lastClr="000000"/>
      </a:dk1>
      <a:lt1>
        <a:sysClr val="window" lastClr="FFFFFF"/>
      </a:lt1>
      <a:dk2>
        <a:srgbClr val="1F497D"/>
      </a:dk2>
      <a:lt2>
        <a:srgbClr val="BFBFB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69634</TotalTime>
  <Words>2145</Words>
  <Application>Microsoft Office PowerPoint</Application>
  <PresentationFormat>화면 슬라이드 쇼(4:3)</PresentationFormat>
  <Paragraphs>675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9" baseType="lpstr">
      <vt:lpstr>굴림</vt:lpstr>
      <vt:lpstr>그래픽</vt:lpstr>
      <vt:lpstr>맑은 고딕</vt:lpstr>
      <vt:lpstr>신명조</vt:lpstr>
      <vt:lpstr>한양신명조</vt:lpstr>
      <vt:lpstr>Arial</vt:lpstr>
      <vt:lpstr>Wingdings</vt:lpstr>
      <vt:lpstr>BMDRC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BMDRC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BMDRC</dc:title>
  <dc:creator>BMDRC;Kim</dc:creator>
  <cp:keywords>BMDRC</cp:keywords>
  <cp:lastModifiedBy>Younghoon Kim</cp:lastModifiedBy>
  <cp:revision>1380</cp:revision>
  <cp:lastPrinted>2017-09-26T12:41:42Z</cp:lastPrinted>
  <dcterms:created xsi:type="dcterms:W3CDTF">2009-12-01T01:43:59Z</dcterms:created>
  <dcterms:modified xsi:type="dcterms:W3CDTF">2018-03-09T08:28:46Z</dcterms:modified>
</cp:coreProperties>
</file>